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25"/>
  </p:handoutMasterIdLst>
  <p:sldIdLst>
    <p:sldId id="256" r:id="rId4"/>
    <p:sldId id="262" r:id="rId5"/>
    <p:sldId id="289" r:id="rId6"/>
    <p:sldId id="316" r:id="rId7"/>
    <p:sldId id="328" r:id="rId8"/>
    <p:sldId id="329" r:id="rId9"/>
    <p:sldId id="330" r:id="rId10"/>
    <p:sldId id="331" r:id="rId11"/>
    <p:sldId id="261" r:id="rId12"/>
    <p:sldId id="317" r:id="rId13"/>
    <p:sldId id="323" r:id="rId14"/>
    <p:sldId id="320" r:id="rId15"/>
    <p:sldId id="321" r:id="rId16"/>
    <p:sldId id="322" r:id="rId17"/>
    <p:sldId id="325" r:id="rId18"/>
    <p:sldId id="324" r:id="rId19"/>
    <p:sldId id="326" r:id="rId20"/>
    <p:sldId id="327" r:id="rId21"/>
    <p:sldId id="311" r:id="rId22"/>
    <p:sldId id="294" r:id="rId23"/>
    <p:sldId id="260" r:id="rId24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0" autoAdjust="0"/>
    <p:restoredTop sz="94434" autoAdjust="0"/>
  </p:normalViewPr>
  <p:slideViewPr>
    <p:cSldViewPr snapToGrid="0">
      <p:cViewPr varScale="1">
        <p:scale>
          <a:sx n="74" d="100"/>
          <a:sy n="74" d="100"/>
        </p:scale>
        <p:origin x="552" y="66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F4B720C8-0F1F-4769-A95D-E70485508E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1CA3493-3CF0-479D-887E-326CB01F42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4AB01-33F2-4890-81BC-94568158DB71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A5946B1-632D-4B59-8997-E7256A57DB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0C78952-9C23-4261-888C-BF86D1BD58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2911A-3904-4D85-962F-6F98C8B80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19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xmlns="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87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xmlns="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xmlns="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xmlns="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xmlns="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0713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xmlns="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:a16="http://schemas.microsoft.com/office/drawing/2014/main" xmlns="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xmlns="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xmlns="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xmlns="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xmlns="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xmlns="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xmlns="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xmlns="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xmlns="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xmlns="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xmlns="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xmlns="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43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xmlns="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xmlns="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xmlns="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567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xmlns="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6977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xmlns="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53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3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312E83-46E4-4F96-904C-EB55F394B3D0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89D652-AE0C-4F9F-98C6-0C2C9CC07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1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xmlns="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xmlns="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xmlns="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xmlns="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406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91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xmlns="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54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2" r:id="rId3"/>
    <p:sldLayoutId id="2147483731" r:id="rId4"/>
    <p:sldLayoutId id="2147483736" r:id="rId5"/>
    <p:sldLayoutId id="2147483737" r:id="rId6"/>
    <p:sldLayoutId id="2147483740" r:id="rId7"/>
    <p:sldLayoutId id="2147483739" r:id="rId8"/>
    <p:sldLayoutId id="2147483744" r:id="rId9"/>
    <p:sldLayoutId id="2147483745" r:id="rId10"/>
    <p:sldLayoutId id="2147483748" r:id="rId11"/>
    <p:sldLayoutId id="2147483749" r:id="rId12"/>
    <p:sldLayoutId id="2147483750" r:id="rId13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51" r:id="rId2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F50F8743-FFB4-4FAE-8605-DEE70EC88649}"/>
              </a:ext>
            </a:extLst>
          </p:cNvPr>
          <p:cNvSpPr/>
          <p:nvPr/>
        </p:nvSpPr>
        <p:spPr>
          <a:xfrm>
            <a:off x="1" y="765612"/>
            <a:ext cx="12191999" cy="158889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8000"/>
                </a:schemeClr>
              </a:gs>
              <a:gs pos="27000">
                <a:schemeClr val="accent1">
                  <a:alpha val="52000"/>
                </a:schemeClr>
              </a:gs>
              <a:gs pos="86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221F751-3C5B-4561-AD14-8637C5B66736}"/>
              </a:ext>
            </a:extLst>
          </p:cNvPr>
          <p:cNvSpPr txBox="1"/>
          <p:nvPr/>
        </p:nvSpPr>
        <p:spPr>
          <a:xfrm>
            <a:off x="618977" y="1098394"/>
            <a:ext cx="668669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 smtClean="0">
                <a:solidFill>
                  <a:schemeClr val="bg1"/>
                </a:solidFill>
                <a:cs typeface="Arial" pitchFamily="34" charset="0"/>
              </a:rPr>
              <a:t>Neural Networks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F166F6B-B975-4F3C-BCF2-9971086140FB}"/>
              </a:ext>
            </a:extLst>
          </p:cNvPr>
          <p:cNvSpPr txBox="1"/>
          <p:nvPr/>
        </p:nvSpPr>
        <p:spPr>
          <a:xfrm>
            <a:off x="5237334" y="5810703"/>
            <a:ext cx="6353652" cy="461665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ko-KR" sz="2400" b="1" dirty="0" smtClean="0">
                <a:ln/>
                <a:solidFill>
                  <a:schemeClr val="accent4"/>
                </a:solidFill>
                <a:cs typeface="Arial" pitchFamily="34" charset="0"/>
              </a:rPr>
              <a:t>Mhd Sami AlEsh &amp; Mhd Alaa Khair Allah</a:t>
            </a:r>
            <a:endParaRPr lang="ko-KR" altLang="en-US" sz="2400" b="1" dirty="0">
              <a:ln/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4887" y="5579871"/>
            <a:ext cx="43396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Presented By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xmlns="" id="{57FD9577-DE76-4EFB-9CC0-0393310F3736}"/>
              </a:ext>
            </a:extLst>
          </p:cNvPr>
          <p:cNvSpPr/>
          <p:nvPr/>
        </p:nvSpPr>
        <p:spPr>
          <a:xfrm>
            <a:off x="1" y="0"/>
            <a:ext cx="9441743" cy="6858000"/>
          </a:xfrm>
          <a:custGeom>
            <a:avLst/>
            <a:gdLst>
              <a:gd name="connsiteX0" fmla="*/ 0 w 9441743"/>
              <a:gd name="connsiteY0" fmla="*/ 0 h 6858000"/>
              <a:gd name="connsiteX1" fmla="*/ 3015206 w 9441743"/>
              <a:gd name="connsiteY1" fmla="*/ 0 h 6858000"/>
              <a:gd name="connsiteX2" fmla="*/ 9441743 w 9441743"/>
              <a:gd name="connsiteY2" fmla="*/ 6858000 h 6858000"/>
              <a:gd name="connsiteX3" fmla="*/ 0 w 944174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41743" h="6858000">
                <a:moveTo>
                  <a:pt x="0" y="0"/>
                </a:moveTo>
                <a:lnTo>
                  <a:pt x="3015206" y="0"/>
                </a:lnTo>
                <a:lnTo>
                  <a:pt x="94417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5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E01BA27A-E056-4BD6-9ED3-8222B5AB25B8}"/>
              </a:ext>
            </a:extLst>
          </p:cNvPr>
          <p:cNvSpPr/>
          <p:nvPr/>
        </p:nvSpPr>
        <p:spPr>
          <a:xfrm>
            <a:off x="302630" y="287693"/>
            <a:ext cx="601977" cy="831905"/>
          </a:xfrm>
          <a:custGeom>
            <a:avLst/>
            <a:gdLst/>
            <a:ahLst/>
            <a:cxnLst/>
            <a:rect l="l" t="t" r="r" b="b"/>
            <a:pathLst>
              <a:path w="96938" h="133964">
                <a:moveTo>
                  <a:pt x="41090" y="53993"/>
                </a:moveTo>
                <a:lnTo>
                  <a:pt x="35877" y="80061"/>
                </a:lnTo>
                <a:lnTo>
                  <a:pt x="55494" y="80061"/>
                </a:lnTo>
                <a:lnTo>
                  <a:pt x="60619" y="53993"/>
                </a:lnTo>
                <a:close/>
                <a:moveTo>
                  <a:pt x="32165" y="0"/>
                </a:moveTo>
                <a:lnTo>
                  <a:pt x="51959" y="0"/>
                </a:lnTo>
                <a:lnTo>
                  <a:pt x="44978" y="34464"/>
                </a:lnTo>
                <a:lnTo>
                  <a:pt x="64508" y="34464"/>
                </a:lnTo>
                <a:lnTo>
                  <a:pt x="71312" y="0"/>
                </a:lnTo>
                <a:lnTo>
                  <a:pt x="91813" y="0"/>
                </a:lnTo>
                <a:lnTo>
                  <a:pt x="84744" y="34464"/>
                </a:lnTo>
                <a:lnTo>
                  <a:pt x="96938" y="34464"/>
                </a:lnTo>
                <a:lnTo>
                  <a:pt x="96938" y="53993"/>
                </a:lnTo>
                <a:lnTo>
                  <a:pt x="80767" y="53993"/>
                </a:lnTo>
                <a:lnTo>
                  <a:pt x="75465" y="80061"/>
                </a:lnTo>
                <a:lnTo>
                  <a:pt x="96938" y="80061"/>
                </a:lnTo>
                <a:lnTo>
                  <a:pt x="96938" y="99501"/>
                </a:lnTo>
                <a:lnTo>
                  <a:pt x="71489" y="99501"/>
                </a:lnTo>
                <a:lnTo>
                  <a:pt x="64508" y="133964"/>
                </a:lnTo>
                <a:lnTo>
                  <a:pt x="44802" y="133964"/>
                </a:lnTo>
                <a:lnTo>
                  <a:pt x="51606" y="99501"/>
                </a:lnTo>
                <a:lnTo>
                  <a:pt x="31989" y="99501"/>
                </a:lnTo>
                <a:lnTo>
                  <a:pt x="25008" y="133964"/>
                </a:lnTo>
                <a:lnTo>
                  <a:pt x="5037" y="133964"/>
                </a:lnTo>
                <a:lnTo>
                  <a:pt x="12018" y="99501"/>
                </a:lnTo>
                <a:lnTo>
                  <a:pt x="0" y="99501"/>
                </a:lnTo>
                <a:lnTo>
                  <a:pt x="0" y="80061"/>
                </a:lnTo>
                <a:lnTo>
                  <a:pt x="15906" y="80061"/>
                </a:lnTo>
                <a:lnTo>
                  <a:pt x="21208" y="53993"/>
                </a:lnTo>
                <a:lnTo>
                  <a:pt x="0" y="53993"/>
                </a:lnTo>
                <a:lnTo>
                  <a:pt x="0" y="34464"/>
                </a:lnTo>
                <a:lnTo>
                  <a:pt x="25184" y="34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85136" y="-19630"/>
            <a:ext cx="785611" cy="14465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8800" b="1" dirty="0" smtClean="0">
                <a:solidFill>
                  <a:schemeClr val="bg1"/>
                </a:solidFill>
              </a:rPr>
              <a:t>1</a:t>
            </a:r>
            <a:endParaRPr lang="ar-SA" sz="88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910" y="1446550"/>
            <a:ext cx="4237149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Machine Translation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36417" y="3129566"/>
            <a:ext cx="140532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b="1" dirty="0" smtClean="0"/>
              <a:t>Hello </a:t>
            </a:r>
            <a:endParaRPr lang="ar-SA" sz="3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02630" y="2266682"/>
            <a:ext cx="4707252" cy="39703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sometimes referred to by the abbreviation MT is a sub-field of computational linguistics that investigates the use of software to translate text or speech from one language to another.</a:t>
            </a:r>
          </a:p>
          <a:p>
            <a:endParaRPr lang="ar-SA" sz="2800" b="1" dirty="0">
              <a:solidFill>
                <a:schemeClr val="bg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131" y="4533363"/>
            <a:ext cx="2003738" cy="20037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929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256" y="-19630"/>
            <a:ext cx="12214671" cy="687763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xmlns="" id="{57FD9577-DE76-4EFB-9CC0-0393310F3736}"/>
              </a:ext>
            </a:extLst>
          </p:cNvPr>
          <p:cNvSpPr/>
          <p:nvPr/>
        </p:nvSpPr>
        <p:spPr>
          <a:xfrm>
            <a:off x="1" y="0"/>
            <a:ext cx="9441743" cy="6858000"/>
          </a:xfrm>
          <a:custGeom>
            <a:avLst/>
            <a:gdLst>
              <a:gd name="connsiteX0" fmla="*/ 0 w 9441743"/>
              <a:gd name="connsiteY0" fmla="*/ 0 h 6858000"/>
              <a:gd name="connsiteX1" fmla="*/ 3015206 w 9441743"/>
              <a:gd name="connsiteY1" fmla="*/ 0 h 6858000"/>
              <a:gd name="connsiteX2" fmla="*/ 9441743 w 9441743"/>
              <a:gd name="connsiteY2" fmla="*/ 6858000 h 6858000"/>
              <a:gd name="connsiteX3" fmla="*/ 0 w 944174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41743" h="6858000">
                <a:moveTo>
                  <a:pt x="0" y="0"/>
                </a:moveTo>
                <a:lnTo>
                  <a:pt x="3015206" y="0"/>
                </a:lnTo>
                <a:lnTo>
                  <a:pt x="94417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5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E01BA27A-E056-4BD6-9ED3-8222B5AB25B8}"/>
              </a:ext>
            </a:extLst>
          </p:cNvPr>
          <p:cNvSpPr/>
          <p:nvPr/>
        </p:nvSpPr>
        <p:spPr>
          <a:xfrm>
            <a:off x="302630" y="287693"/>
            <a:ext cx="601977" cy="831905"/>
          </a:xfrm>
          <a:custGeom>
            <a:avLst/>
            <a:gdLst/>
            <a:ahLst/>
            <a:cxnLst/>
            <a:rect l="l" t="t" r="r" b="b"/>
            <a:pathLst>
              <a:path w="96938" h="133964">
                <a:moveTo>
                  <a:pt x="41090" y="53993"/>
                </a:moveTo>
                <a:lnTo>
                  <a:pt x="35877" y="80061"/>
                </a:lnTo>
                <a:lnTo>
                  <a:pt x="55494" y="80061"/>
                </a:lnTo>
                <a:lnTo>
                  <a:pt x="60619" y="53993"/>
                </a:lnTo>
                <a:close/>
                <a:moveTo>
                  <a:pt x="32165" y="0"/>
                </a:moveTo>
                <a:lnTo>
                  <a:pt x="51959" y="0"/>
                </a:lnTo>
                <a:lnTo>
                  <a:pt x="44978" y="34464"/>
                </a:lnTo>
                <a:lnTo>
                  <a:pt x="64508" y="34464"/>
                </a:lnTo>
                <a:lnTo>
                  <a:pt x="71312" y="0"/>
                </a:lnTo>
                <a:lnTo>
                  <a:pt x="91813" y="0"/>
                </a:lnTo>
                <a:lnTo>
                  <a:pt x="84744" y="34464"/>
                </a:lnTo>
                <a:lnTo>
                  <a:pt x="96938" y="34464"/>
                </a:lnTo>
                <a:lnTo>
                  <a:pt x="96938" y="53993"/>
                </a:lnTo>
                <a:lnTo>
                  <a:pt x="80767" y="53993"/>
                </a:lnTo>
                <a:lnTo>
                  <a:pt x="75465" y="80061"/>
                </a:lnTo>
                <a:lnTo>
                  <a:pt x="96938" y="80061"/>
                </a:lnTo>
                <a:lnTo>
                  <a:pt x="96938" y="99501"/>
                </a:lnTo>
                <a:lnTo>
                  <a:pt x="71489" y="99501"/>
                </a:lnTo>
                <a:lnTo>
                  <a:pt x="64508" y="133964"/>
                </a:lnTo>
                <a:lnTo>
                  <a:pt x="44802" y="133964"/>
                </a:lnTo>
                <a:lnTo>
                  <a:pt x="51606" y="99501"/>
                </a:lnTo>
                <a:lnTo>
                  <a:pt x="31989" y="99501"/>
                </a:lnTo>
                <a:lnTo>
                  <a:pt x="25008" y="133964"/>
                </a:lnTo>
                <a:lnTo>
                  <a:pt x="5037" y="133964"/>
                </a:lnTo>
                <a:lnTo>
                  <a:pt x="12018" y="99501"/>
                </a:lnTo>
                <a:lnTo>
                  <a:pt x="0" y="99501"/>
                </a:lnTo>
                <a:lnTo>
                  <a:pt x="0" y="80061"/>
                </a:lnTo>
                <a:lnTo>
                  <a:pt x="15906" y="80061"/>
                </a:lnTo>
                <a:lnTo>
                  <a:pt x="21208" y="53993"/>
                </a:lnTo>
                <a:lnTo>
                  <a:pt x="0" y="53993"/>
                </a:lnTo>
                <a:lnTo>
                  <a:pt x="0" y="34464"/>
                </a:lnTo>
                <a:lnTo>
                  <a:pt x="25184" y="34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85136" y="-19630"/>
            <a:ext cx="785611" cy="14465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8800" b="1" dirty="0" smtClean="0">
                <a:solidFill>
                  <a:schemeClr val="bg1"/>
                </a:solidFill>
              </a:rPr>
              <a:t>2</a:t>
            </a:r>
            <a:endParaRPr lang="ar-SA" sz="88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910" y="1446550"/>
            <a:ext cx="4237149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Robot control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2630" y="2266682"/>
            <a:ext cx="4707252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cs typeface="Arial" pitchFamily="34" charset="0"/>
              </a:rPr>
              <a:t>Study </a:t>
            </a: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and practice of controlling robots.</a:t>
            </a:r>
          </a:p>
          <a:p>
            <a:endParaRPr lang="en-US" altLang="ko-KR" sz="28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33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-19630"/>
            <a:ext cx="12191999" cy="6877630"/>
          </a:xfrm>
          <a:prstGeom prst="rect">
            <a:avLst/>
          </a:prstGeom>
          <a:solidFill>
            <a:schemeClr val="tx1"/>
          </a:solidFill>
        </p:spPr>
        <p:txBody>
          <a:bodyPr wrap="square" rtlCol="1">
            <a:spAutoFit/>
          </a:bodyPr>
          <a:lstStyle/>
          <a:p>
            <a:endParaRPr lang="ar-S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81"/>
          <a:stretch/>
        </p:blipFill>
        <p:spPr>
          <a:xfrm>
            <a:off x="2993107" y="0"/>
            <a:ext cx="9198893" cy="685800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xmlns="" id="{57FD9577-DE76-4EFB-9CC0-0393310F3736}"/>
              </a:ext>
            </a:extLst>
          </p:cNvPr>
          <p:cNvSpPr/>
          <p:nvPr/>
        </p:nvSpPr>
        <p:spPr>
          <a:xfrm>
            <a:off x="1" y="-12879"/>
            <a:ext cx="9441743" cy="6858000"/>
          </a:xfrm>
          <a:custGeom>
            <a:avLst/>
            <a:gdLst>
              <a:gd name="connsiteX0" fmla="*/ 0 w 9441743"/>
              <a:gd name="connsiteY0" fmla="*/ 0 h 6858000"/>
              <a:gd name="connsiteX1" fmla="*/ 3015206 w 9441743"/>
              <a:gd name="connsiteY1" fmla="*/ 0 h 6858000"/>
              <a:gd name="connsiteX2" fmla="*/ 9441743 w 9441743"/>
              <a:gd name="connsiteY2" fmla="*/ 6858000 h 6858000"/>
              <a:gd name="connsiteX3" fmla="*/ 0 w 944174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41743" h="6858000">
                <a:moveTo>
                  <a:pt x="0" y="0"/>
                </a:moveTo>
                <a:lnTo>
                  <a:pt x="3015206" y="0"/>
                </a:lnTo>
                <a:lnTo>
                  <a:pt x="94417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5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E01BA27A-E056-4BD6-9ED3-8222B5AB25B8}"/>
              </a:ext>
            </a:extLst>
          </p:cNvPr>
          <p:cNvSpPr/>
          <p:nvPr/>
        </p:nvSpPr>
        <p:spPr>
          <a:xfrm>
            <a:off x="302630" y="287693"/>
            <a:ext cx="601977" cy="831905"/>
          </a:xfrm>
          <a:custGeom>
            <a:avLst/>
            <a:gdLst/>
            <a:ahLst/>
            <a:cxnLst/>
            <a:rect l="l" t="t" r="r" b="b"/>
            <a:pathLst>
              <a:path w="96938" h="133964">
                <a:moveTo>
                  <a:pt x="41090" y="53993"/>
                </a:moveTo>
                <a:lnTo>
                  <a:pt x="35877" y="80061"/>
                </a:lnTo>
                <a:lnTo>
                  <a:pt x="55494" y="80061"/>
                </a:lnTo>
                <a:lnTo>
                  <a:pt x="60619" y="53993"/>
                </a:lnTo>
                <a:close/>
                <a:moveTo>
                  <a:pt x="32165" y="0"/>
                </a:moveTo>
                <a:lnTo>
                  <a:pt x="51959" y="0"/>
                </a:lnTo>
                <a:lnTo>
                  <a:pt x="44978" y="34464"/>
                </a:lnTo>
                <a:lnTo>
                  <a:pt x="64508" y="34464"/>
                </a:lnTo>
                <a:lnTo>
                  <a:pt x="71312" y="0"/>
                </a:lnTo>
                <a:lnTo>
                  <a:pt x="91813" y="0"/>
                </a:lnTo>
                <a:lnTo>
                  <a:pt x="84744" y="34464"/>
                </a:lnTo>
                <a:lnTo>
                  <a:pt x="96938" y="34464"/>
                </a:lnTo>
                <a:lnTo>
                  <a:pt x="96938" y="53993"/>
                </a:lnTo>
                <a:lnTo>
                  <a:pt x="80767" y="53993"/>
                </a:lnTo>
                <a:lnTo>
                  <a:pt x="75465" y="80061"/>
                </a:lnTo>
                <a:lnTo>
                  <a:pt x="96938" y="80061"/>
                </a:lnTo>
                <a:lnTo>
                  <a:pt x="96938" y="99501"/>
                </a:lnTo>
                <a:lnTo>
                  <a:pt x="71489" y="99501"/>
                </a:lnTo>
                <a:lnTo>
                  <a:pt x="64508" y="133964"/>
                </a:lnTo>
                <a:lnTo>
                  <a:pt x="44802" y="133964"/>
                </a:lnTo>
                <a:lnTo>
                  <a:pt x="51606" y="99501"/>
                </a:lnTo>
                <a:lnTo>
                  <a:pt x="31989" y="99501"/>
                </a:lnTo>
                <a:lnTo>
                  <a:pt x="25008" y="133964"/>
                </a:lnTo>
                <a:lnTo>
                  <a:pt x="5037" y="133964"/>
                </a:lnTo>
                <a:lnTo>
                  <a:pt x="12018" y="99501"/>
                </a:lnTo>
                <a:lnTo>
                  <a:pt x="0" y="99501"/>
                </a:lnTo>
                <a:lnTo>
                  <a:pt x="0" y="80061"/>
                </a:lnTo>
                <a:lnTo>
                  <a:pt x="15906" y="80061"/>
                </a:lnTo>
                <a:lnTo>
                  <a:pt x="21208" y="53993"/>
                </a:lnTo>
                <a:lnTo>
                  <a:pt x="0" y="53993"/>
                </a:lnTo>
                <a:lnTo>
                  <a:pt x="0" y="34464"/>
                </a:lnTo>
                <a:lnTo>
                  <a:pt x="25184" y="34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85136" y="-19630"/>
            <a:ext cx="785611" cy="14465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8800" b="1" dirty="0" smtClean="0">
                <a:solidFill>
                  <a:schemeClr val="bg1"/>
                </a:solidFill>
              </a:rPr>
              <a:t>3</a:t>
            </a:r>
            <a:endParaRPr lang="ar-SA" sz="88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910" y="1446550"/>
            <a:ext cx="4237149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Speech recognition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2630" y="2266682"/>
            <a:ext cx="4707252" cy="26776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develops </a:t>
            </a:r>
            <a:r>
              <a:rPr lang="en-US" sz="2800" dirty="0">
                <a:solidFill>
                  <a:schemeClr val="bg1"/>
                </a:solidFill>
              </a:rPr>
              <a:t>methodologies and technologies that enables the recognition and translation of spoken language into text by computers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401" y="4750962"/>
            <a:ext cx="1875218" cy="18752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524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" y="0"/>
            <a:ext cx="12170870" cy="685800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xmlns="" id="{57FD9577-DE76-4EFB-9CC0-0393310F3736}"/>
              </a:ext>
            </a:extLst>
          </p:cNvPr>
          <p:cNvSpPr/>
          <p:nvPr/>
        </p:nvSpPr>
        <p:spPr>
          <a:xfrm>
            <a:off x="1" y="0"/>
            <a:ext cx="9441743" cy="6858000"/>
          </a:xfrm>
          <a:custGeom>
            <a:avLst/>
            <a:gdLst>
              <a:gd name="connsiteX0" fmla="*/ 0 w 9441743"/>
              <a:gd name="connsiteY0" fmla="*/ 0 h 6858000"/>
              <a:gd name="connsiteX1" fmla="*/ 3015206 w 9441743"/>
              <a:gd name="connsiteY1" fmla="*/ 0 h 6858000"/>
              <a:gd name="connsiteX2" fmla="*/ 9441743 w 9441743"/>
              <a:gd name="connsiteY2" fmla="*/ 6858000 h 6858000"/>
              <a:gd name="connsiteX3" fmla="*/ 0 w 944174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41743" h="6858000">
                <a:moveTo>
                  <a:pt x="0" y="0"/>
                </a:moveTo>
                <a:lnTo>
                  <a:pt x="3015206" y="0"/>
                </a:lnTo>
                <a:lnTo>
                  <a:pt x="94417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5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E01BA27A-E056-4BD6-9ED3-8222B5AB25B8}"/>
              </a:ext>
            </a:extLst>
          </p:cNvPr>
          <p:cNvSpPr/>
          <p:nvPr/>
        </p:nvSpPr>
        <p:spPr>
          <a:xfrm>
            <a:off x="302630" y="287693"/>
            <a:ext cx="601977" cy="831905"/>
          </a:xfrm>
          <a:custGeom>
            <a:avLst/>
            <a:gdLst/>
            <a:ahLst/>
            <a:cxnLst/>
            <a:rect l="l" t="t" r="r" b="b"/>
            <a:pathLst>
              <a:path w="96938" h="133964">
                <a:moveTo>
                  <a:pt x="41090" y="53993"/>
                </a:moveTo>
                <a:lnTo>
                  <a:pt x="35877" y="80061"/>
                </a:lnTo>
                <a:lnTo>
                  <a:pt x="55494" y="80061"/>
                </a:lnTo>
                <a:lnTo>
                  <a:pt x="60619" y="53993"/>
                </a:lnTo>
                <a:close/>
                <a:moveTo>
                  <a:pt x="32165" y="0"/>
                </a:moveTo>
                <a:lnTo>
                  <a:pt x="51959" y="0"/>
                </a:lnTo>
                <a:lnTo>
                  <a:pt x="44978" y="34464"/>
                </a:lnTo>
                <a:lnTo>
                  <a:pt x="64508" y="34464"/>
                </a:lnTo>
                <a:lnTo>
                  <a:pt x="71312" y="0"/>
                </a:lnTo>
                <a:lnTo>
                  <a:pt x="91813" y="0"/>
                </a:lnTo>
                <a:lnTo>
                  <a:pt x="84744" y="34464"/>
                </a:lnTo>
                <a:lnTo>
                  <a:pt x="96938" y="34464"/>
                </a:lnTo>
                <a:lnTo>
                  <a:pt x="96938" y="53993"/>
                </a:lnTo>
                <a:lnTo>
                  <a:pt x="80767" y="53993"/>
                </a:lnTo>
                <a:lnTo>
                  <a:pt x="75465" y="80061"/>
                </a:lnTo>
                <a:lnTo>
                  <a:pt x="96938" y="80061"/>
                </a:lnTo>
                <a:lnTo>
                  <a:pt x="96938" y="99501"/>
                </a:lnTo>
                <a:lnTo>
                  <a:pt x="71489" y="99501"/>
                </a:lnTo>
                <a:lnTo>
                  <a:pt x="64508" y="133964"/>
                </a:lnTo>
                <a:lnTo>
                  <a:pt x="44802" y="133964"/>
                </a:lnTo>
                <a:lnTo>
                  <a:pt x="51606" y="99501"/>
                </a:lnTo>
                <a:lnTo>
                  <a:pt x="31989" y="99501"/>
                </a:lnTo>
                <a:lnTo>
                  <a:pt x="25008" y="133964"/>
                </a:lnTo>
                <a:lnTo>
                  <a:pt x="5037" y="133964"/>
                </a:lnTo>
                <a:lnTo>
                  <a:pt x="12018" y="99501"/>
                </a:lnTo>
                <a:lnTo>
                  <a:pt x="0" y="99501"/>
                </a:lnTo>
                <a:lnTo>
                  <a:pt x="0" y="80061"/>
                </a:lnTo>
                <a:lnTo>
                  <a:pt x="15906" y="80061"/>
                </a:lnTo>
                <a:lnTo>
                  <a:pt x="21208" y="53993"/>
                </a:lnTo>
                <a:lnTo>
                  <a:pt x="0" y="53993"/>
                </a:lnTo>
                <a:lnTo>
                  <a:pt x="0" y="34464"/>
                </a:lnTo>
                <a:lnTo>
                  <a:pt x="25184" y="34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85136" y="-19630"/>
            <a:ext cx="785611" cy="14465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8800" b="1" dirty="0" smtClean="0">
                <a:solidFill>
                  <a:schemeClr val="bg1"/>
                </a:solidFill>
              </a:rPr>
              <a:t>4</a:t>
            </a:r>
            <a:endParaRPr lang="ar-SA" sz="88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" y="1446550"/>
            <a:ext cx="435305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Handwriting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smtClean="0">
                <a:solidFill>
                  <a:schemeClr val="bg1"/>
                </a:solidFill>
                <a:cs typeface="Arial" pitchFamily="34" charset="0"/>
              </a:rPr>
              <a:t>recognition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0304" y="1989401"/>
            <a:ext cx="4507606" cy="480131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Handwriting recognition (HWR) is the ability of a computer to receive and interpret intelligible handwritten input from sources such as paper documents, photographs, touch-screens and other devices. The image of the written text may be sensed "off line" from a piece of paper by optical scanning or intelligent word recognition. Alternatively, the movements of the pen tip may be sensed "on line", for example by a pen-based computer screen surface, a generally easier task as there are more clues available.</a:t>
            </a:r>
          </a:p>
          <a:p>
            <a:r>
              <a:rPr lang="en-US" b="1" dirty="0">
                <a:solidFill>
                  <a:schemeClr val="bg1"/>
                </a:solidFill>
              </a:rPr>
              <a:t/>
            </a:r>
            <a:br>
              <a:rPr lang="en-US" b="1" dirty="0">
                <a:solidFill>
                  <a:schemeClr val="bg1"/>
                </a:solidFill>
              </a:rPr>
            </a:br>
            <a:endParaRPr lang="ar-S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93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xmlns="" id="{57FD9577-DE76-4EFB-9CC0-0393310F3736}"/>
              </a:ext>
            </a:extLst>
          </p:cNvPr>
          <p:cNvSpPr/>
          <p:nvPr/>
        </p:nvSpPr>
        <p:spPr>
          <a:xfrm>
            <a:off x="1" y="0"/>
            <a:ext cx="9441743" cy="6858000"/>
          </a:xfrm>
          <a:custGeom>
            <a:avLst/>
            <a:gdLst>
              <a:gd name="connsiteX0" fmla="*/ 0 w 9441743"/>
              <a:gd name="connsiteY0" fmla="*/ 0 h 6858000"/>
              <a:gd name="connsiteX1" fmla="*/ 3015206 w 9441743"/>
              <a:gd name="connsiteY1" fmla="*/ 0 h 6858000"/>
              <a:gd name="connsiteX2" fmla="*/ 9441743 w 9441743"/>
              <a:gd name="connsiteY2" fmla="*/ 6858000 h 6858000"/>
              <a:gd name="connsiteX3" fmla="*/ 0 w 944174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41743" h="6858000">
                <a:moveTo>
                  <a:pt x="0" y="0"/>
                </a:moveTo>
                <a:lnTo>
                  <a:pt x="3015206" y="0"/>
                </a:lnTo>
                <a:lnTo>
                  <a:pt x="94417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5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E01BA27A-E056-4BD6-9ED3-8222B5AB25B8}"/>
              </a:ext>
            </a:extLst>
          </p:cNvPr>
          <p:cNvSpPr/>
          <p:nvPr/>
        </p:nvSpPr>
        <p:spPr>
          <a:xfrm>
            <a:off x="302630" y="287693"/>
            <a:ext cx="601977" cy="831905"/>
          </a:xfrm>
          <a:custGeom>
            <a:avLst/>
            <a:gdLst/>
            <a:ahLst/>
            <a:cxnLst/>
            <a:rect l="l" t="t" r="r" b="b"/>
            <a:pathLst>
              <a:path w="96938" h="133964">
                <a:moveTo>
                  <a:pt x="41090" y="53993"/>
                </a:moveTo>
                <a:lnTo>
                  <a:pt x="35877" y="80061"/>
                </a:lnTo>
                <a:lnTo>
                  <a:pt x="55494" y="80061"/>
                </a:lnTo>
                <a:lnTo>
                  <a:pt x="60619" y="53993"/>
                </a:lnTo>
                <a:close/>
                <a:moveTo>
                  <a:pt x="32165" y="0"/>
                </a:moveTo>
                <a:lnTo>
                  <a:pt x="51959" y="0"/>
                </a:lnTo>
                <a:lnTo>
                  <a:pt x="44978" y="34464"/>
                </a:lnTo>
                <a:lnTo>
                  <a:pt x="64508" y="34464"/>
                </a:lnTo>
                <a:lnTo>
                  <a:pt x="71312" y="0"/>
                </a:lnTo>
                <a:lnTo>
                  <a:pt x="91813" y="0"/>
                </a:lnTo>
                <a:lnTo>
                  <a:pt x="84744" y="34464"/>
                </a:lnTo>
                <a:lnTo>
                  <a:pt x="96938" y="34464"/>
                </a:lnTo>
                <a:lnTo>
                  <a:pt x="96938" y="53993"/>
                </a:lnTo>
                <a:lnTo>
                  <a:pt x="80767" y="53993"/>
                </a:lnTo>
                <a:lnTo>
                  <a:pt x="75465" y="80061"/>
                </a:lnTo>
                <a:lnTo>
                  <a:pt x="96938" y="80061"/>
                </a:lnTo>
                <a:lnTo>
                  <a:pt x="96938" y="99501"/>
                </a:lnTo>
                <a:lnTo>
                  <a:pt x="71489" y="99501"/>
                </a:lnTo>
                <a:lnTo>
                  <a:pt x="64508" y="133964"/>
                </a:lnTo>
                <a:lnTo>
                  <a:pt x="44802" y="133964"/>
                </a:lnTo>
                <a:lnTo>
                  <a:pt x="51606" y="99501"/>
                </a:lnTo>
                <a:lnTo>
                  <a:pt x="31989" y="99501"/>
                </a:lnTo>
                <a:lnTo>
                  <a:pt x="25008" y="133964"/>
                </a:lnTo>
                <a:lnTo>
                  <a:pt x="5037" y="133964"/>
                </a:lnTo>
                <a:lnTo>
                  <a:pt x="12018" y="99501"/>
                </a:lnTo>
                <a:lnTo>
                  <a:pt x="0" y="99501"/>
                </a:lnTo>
                <a:lnTo>
                  <a:pt x="0" y="80061"/>
                </a:lnTo>
                <a:lnTo>
                  <a:pt x="15906" y="80061"/>
                </a:lnTo>
                <a:lnTo>
                  <a:pt x="21208" y="53993"/>
                </a:lnTo>
                <a:lnTo>
                  <a:pt x="0" y="53993"/>
                </a:lnTo>
                <a:lnTo>
                  <a:pt x="0" y="34464"/>
                </a:lnTo>
                <a:lnTo>
                  <a:pt x="25184" y="34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85136" y="-19630"/>
            <a:ext cx="785611" cy="14465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8800" b="1" dirty="0" smtClean="0">
                <a:solidFill>
                  <a:schemeClr val="bg1"/>
                </a:solidFill>
              </a:rPr>
              <a:t>5</a:t>
            </a:r>
            <a:endParaRPr lang="ar-SA" sz="88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910" y="1446550"/>
            <a:ext cx="4237149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Image recognition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3031" y="2215166"/>
            <a:ext cx="4842456" cy="258532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Deep </a:t>
            </a:r>
            <a:r>
              <a:rPr lang="en-US" b="1" dirty="0">
                <a:solidFill>
                  <a:schemeClr val="bg1"/>
                </a:solidFill>
              </a:rPr>
              <a:t>learning-based image recognition has become "superhuman", producing more accurate results than human </a:t>
            </a:r>
            <a:r>
              <a:rPr lang="en-US" b="1" dirty="0" smtClean="0">
                <a:solidFill>
                  <a:schemeClr val="bg1"/>
                </a:solidFill>
              </a:rPr>
              <a:t>contestants.</a:t>
            </a:r>
          </a:p>
          <a:p>
            <a:r>
              <a:rPr lang="en-US" b="1" dirty="0">
                <a:solidFill>
                  <a:schemeClr val="bg1"/>
                </a:solidFill>
              </a:rPr>
              <a:t/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Deep learning-trained vehicles now </a:t>
            </a:r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interpret </a:t>
            </a:r>
            <a:r>
              <a:rPr lang="en-US" b="1" dirty="0">
                <a:solidFill>
                  <a:schemeClr val="bg1"/>
                </a:solidFill>
              </a:rPr>
              <a:t>360° camera views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b="1" dirty="0">
                <a:solidFill>
                  <a:schemeClr val="bg1"/>
                </a:solidFill>
              </a:rPr>
              <a:t/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Facial </a:t>
            </a:r>
            <a:r>
              <a:rPr lang="en-US" b="1" dirty="0">
                <a:solidFill>
                  <a:schemeClr val="bg1"/>
                </a:solidFill>
              </a:rPr>
              <a:t>recognition 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  <a:endParaRPr lang="ar-S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03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xmlns="" id="{57FD9577-DE76-4EFB-9CC0-0393310F3736}"/>
              </a:ext>
            </a:extLst>
          </p:cNvPr>
          <p:cNvSpPr/>
          <p:nvPr/>
        </p:nvSpPr>
        <p:spPr>
          <a:xfrm>
            <a:off x="2" y="0"/>
            <a:ext cx="4945486" cy="6858000"/>
          </a:xfrm>
          <a:custGeom>
            <a:avLst/>
            <a:gdLst>
              <a:gd name="connsiteX0" fmla="*/ 0 w 9441743"/>
              <a:gd name="connsiteY0" fmla="*/ 0 h 6858000"/>
              <a:gd name="connsiteX1" fmla="*/ 3015206 w 9441743"/>
              <a:gd name="connsiteY1" fmla="*/ 0 h 6858000"/>
              <a:gd name="connsiteX2" fmla="*/ 9441743 w 9441743"/>
              <a:gd name="connsiteY2" fmla="*/ 6858000 h 6858000"/>
              <a:gd name="connsiteX3" fmla="*/ 0 w 944174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41743" h="6858000">
                <a:moveTo>
                  <a:pt x="0" y="0"/>
                </a:moveTo>
                <a:lnTo>
                  <a:pt x="3015206" y="0"/>
                </a:lnTo>
                <a:lnTo>
                  <a:pt x="94417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5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E01BA27A-E056-4BD6-9ED3-8222B5AB25B8}"/>
              </a:ext>
            </a:extLst>
          </p:cNvPr>
          <p:cNvSpPr/>
          <p:nvPr/>
        </p:nvSpPr>
        <p:spPr>
          <a:xfrm>
            <a:off x="302630" y="287693"/>
            <a:ext cx="601977" cy="831905"/>
          </a:xfrm>
          <a:custGeom>
            <a:avLst/>
            <a:gdLst/>
            <a:ahLst/>
            <a:cxnLst/>
            <a:rect l="l" t="t" r="r" b="b"/>
            <a:pathLst>
              <a:path w="96938" h="133964">
                <a:moveTo>
                  <a:pt x="41090" y="53993"/>
                </a:moveTo>
                <a:lnTo>
                  <a:pt x="35877" y="80061"/>
                </a:lnTo>
                <a:lnTo>
                  <a:pt x="55494" y="80061"/>
                </a:lnTo>
                <a:lnTo>
                  <a:pt x="60619" y="53993"/>
                </a:lnTo>
                <a:close/>
                <a:moveTo>
                  <a:pt x="32165" y="0"/>
                </a:moveTo>
                <a:lnTo>
                  <a:pt x="51959" y="0"/>
                </a:lnTo>
                <a:lnTo>
                  <a:pt x="44978" y="34464"/>
                </a:lnTo>
                <a:lnTo>
                  <a:pt x="64508" y="34464"/>
                </a:lnTo>
                <a:lnTo>
                  <a:pt x="71312" y="0"/>
                </a:lnTo>
                <a:lnTo>
                  <a:pt x="91813" y="0"/>
                </a:lnTo>
                <a:lnTo>
                  <a:pt x="84744" y="34464"/>
                </a:lnTo>
                <a:lnTo>
                  <a:pt x="96938" y="34464"/>
                </a:lnTo>
                <a:lnTo>
                  <a:pt x="96938" y="53993"/>
                </a:lnTo>
                <a:lnTo>
                  <a:pt x="80767" y="53993"/>
                </a:lnTo>
                <a:lnTo>
                  <a:pt x="75465" y="80061"/>
                </a:lnTo>
                <a:lnTo>
                  <a:pt x="96938" y="80061"/>
                </a:lnTo>
                <a:lnTo>
                  <a:pt x="96938" y="99501"/>
                </a:lnTo>
                <a:lnTo>
                  <a:pt x="71489" y="99501"/>
                </a:lnTo>
                <a:lnTo>
                  <a:pt x="64508" y="133964"/>
                </a:lnTo>
                <a:lnTo>
                  <a:pt x="44802" y="133964"/>
                </a:lnTo>
                <a:lnTo>
                  <a:pt x="51606" y="99501"/>
                </a:lnTo>
                <a:lnTo>
                  <a:pt x="31989" y="99501"/>
                </a:lnTo>
                <a:lnTo>
                  <a:pt x="25008" y="133964"/>
                </a:lnTo>
                <a:lnTo>
                  <a:pt x="5037" y="133964"/>
                </a:lnTo>
                <a:lnTo>
                  <a:pt x="12018" y="99501"/>
                </a:lnTo>
                <a:lnTo>
                  <a:pt x="0" y="99501"/>
                </a:lnTo>
                <a:lnTo>
                  <a:pt x="0" y="80061"/>
                </a:lnTo>
                <a:lnTo>
                  <a:pt x="15906" y="80061"/>
                </a:lnTo>
                <a:lnTo>
                  <a:pt x="21208" y="53993"/>
                </a:lnTo>
                <a:lnTo>
                  <a:pt x="0" y="53993"/>
                </a:lnTo>
                <a:lnTo>
                  <a:pt x="0" y="34464"/>
                </a:lnTo>
                <a:lnTo>
                  <a:pt x="25184" y="34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85136" y="-19630"/>
            <a:ext cx="785611" cy="14465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8800" b="1" dirty="0" smtClean="0">
                <a:solidFill>
                  <a:schemeClr val="bg1"/>
                </a:solidFill>
              </a:rPr>
              <a:t>6</a:t>
            </a:r>
            <a:endParaRPr lang="ar-SA" sz="88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231820" y="5374606"/>
            <a:ext cx="4353060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cs typeface="Arial" pitchFamily="34" charset="0"/>
              </a:rPr>
              <a:t>Recommendation systems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73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xmlns="" id="{57FD9577-DE76-4EFB-9CC0-0393310F3736}"/>
              </a:ext>
            </a:extLst>
          </p:cNvPr>
          <p:cNvSpPr/>
          <p:nvPr/>
        </p:nvSpPr>
        <p:spPr>
          <a:xfrm>
            <a:off x="1" y="0"/>
            <a:ext cx="9441743" cy="6858000"/>
          </a:xfrm>
          <a:custGeom>
            <a:avLst/>
            <a:gdLst>
              <a:gd name="connsiteX0" fmla="*/ 0 w 9441743"/>
              <a:gd name="connsiteY0" fmla="*/ 0 h 6858000"/>
              <a:gd name="connsiteX1" fmla="*/ 3015206 w 9441743"/>
              <a:gd name="connsiteY1" fmla="*/ 0 h 6858000"/>
              <a:gd name="connsiteX2" fmla="*/ 9441743 w 9441743"/>
              <a:gd name="connsiteY2" fmla="*/ 6858000 h 6858000"/>
              <a:gd name="connsiteX3" fmla="*/ 0 w 944174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41743" h="6858000">
                <a:moveTo>
                  <a:pt x="0" y="0"/>
                </a:moveTo>
                <a:lnTo>
                  <a:pt x="3015206" y="0"/>
                </a:lnTo>
                <a:lnTo>
                  <a:pt x="94417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5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E01BA27A-E056-4BD6-9ED3-8222B5AB25B8}"/>
              </a:ext>
            </a:extLst>
          </p:cNvPr>
          <p:cNvSpPr/>
          <p:nvPr/>
        </p:nvSpPr>
        <p:spPr>
          <a:xfrm>
            <a:off x="302630" y="287693"/>
            <a:ext cx="601977" cy="831905"/>
          </a:xfrm>
          <a:custGeom>
            <a:avLst/>
            <a:gdLst/>
            <a:ahLst/>
            <a:cxnLst/>
            <a:rect l="l" t="t" r="r" b="b"/>
            <a:pathLst>
              <a:path w="96938" h="133964">
                <a:moveTo>
                  <a:pt x="41090" y="53993"/>
                </a:moveTo>
                <a:lnTo>
                  <a:pt x="35877" y="80061"/>
                </a:lnTo>
                <a:lnTo>
                  <a:pt x="55494" y="80061"/>
                </a:lnTo>
                <a:lnTo>
                  <a:pt x="60619" y="53993"/>
                </a:lnTo>
                <a:close/>
                <a:moveTo>
                  <a:pt x="32165" y="0"/>
                </a:moveTo>
                <a:lnTo>
                  <a:pt x="51959" y="0"/>
                </a:lnTo>
                <a:lnTo>
                  <a:pt x="44978" y="34464"/>
                </a:lnTo>
                <a:lnTo>
                  <a:pt x="64508" y="34464"/>
                </a:lnTo>
                <a:lnTo>
                  <a:pt x="71312" y="0"/>
                </a:lnTo>
                <a:lnTo>
                  <a:pt x="91813" y="0"/>
                </a:lnTo>
                <a:lnTo>
                  <a:pt x="84744" y="34464"/>
                </a:lnTo>
                <a:lnTo>
                  <a:pt x="96938" y="34464"/>
                </a:lnTo>
                <a:lnTo>
                  <a:pt x="96938" y="53993"/>
                </a:lnTo>
                <a:lnTo>
                  <a:pt x="80767" y="53993"/>
                </a:lnTo>
                <a:lnTo>
                  <a:pt x="75465" y="80061"/>
                </a:lnTo>
                <a:lnTo>
                  <a:pt x="96938" y="80061"/>
                </a:lnTo>
                <a:lnTo>
                  <a:pt x="96938" y="99501"/>
                </a:lnTo>
                <a:lnTo>
                  <a:pt x="71489" y="99501"/>
                </a:lnTo>
                <a:lnTo>
                  <a:pt x="64508" y="133964"/>
                </a:lnTo>
                <a:lnTo>
                  <a:pt x="44802" y="133964"/>
                </a:lnTo>
                <a:lnTo>
                  <a:pt x="51606" y="99501"/>
                </a:lnTo>
                <a:lnTo>
                  <a:pt x="31989" y="99501"/>
                </a:lnTo>
                <a:lnTo>
                  <a:pt x="25008" y="133964"/>
                </a:lnTo>
                <a:lnTo>
                  <a:pt x="5037" y="133964"/>
                </a:lnTo>
                <a:lnTo>
                  <a:pt x="12018" y="99501"/>
                </a:lnTo>
                <a:lnTo>
                  <a:pt x="0" y="99501"/>
                </a:lnTo>
                <a:lnTo>
                  <a:pt x="0" y="80061"/>
                </a:lnTo>
                <a:lnTo>
                  <a:pt x="15906" y="80061"/>
                </a:lnTo>
                <a:lnTo>
                  <a:pt x="21208" y="53993"/>
                </a:lnTo>
                <a:lnTo>
                  <a:pt x="0" y="53993"/>
                </a:lnTo>
                <a:lnTo>
                  <a:pt x="0" y="34464"/>
                </a:lnTo>
                <a:lnTo>
                  <a:pt x="25184" y="34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85136" y="-19630"/>
            <a:ext cx="785611" cy="14465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8800" b="1" dirty="0" smtClean="0">
                <a:solidFill>
                  <a:schemeClr val="bg1"/>
                </a:solidFill>
              </a:rPr>
              <a:t>7</a:t>
            </a:r>
            <a:endParaRPr lang="ar-SA" sz="88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446550"/>
            <a:ext cx="435306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Mobile advertising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3031" y="2420287"/>
            <a:ext cx="4842456" cy="369331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Finding the appropriate mobile audience for mobile advertising is always challenging, since many data points must be considered and assimilated before a target segment can be created and used in ad serving by any ad server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  <a:r>
              <a:rPr lang="en-US" b="1" baseline="30000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 Deep learning has been used to interpret large, many-dimensioned advertising datasets. Many data points are collected during the request/serve/click internet advertising cycle. This information can form the basis of machine learning to improve ad selection.</a:t>
            </a:r>
            <a:endParaRPr lang="ar-S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95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xmlns="" id="{57FD9577-DE76-4EFB-9CC0-0393310F3736}"/>
              </a:ext>
            </a:extLst>
          </p:cNvPr>
          <p:cNvSpPr/>
          <p:nvPr/>
        </p:nvSpPr>
        <p:spPr>
          <a:xfrm>
            <a:off x="1" y="0"/>
            <a:ext cx="5396247" cy="6858000"/>
          </a:xfrm>
          <a:custGeom>
            <a:avLst/>
            <a:gdLst>
              <a:gd name="connsiteX0" fmla="*/ 0 w 9441743"/>
              <a:gd name="connsiteY0" fmla="*/ 0 h 6858000"/>
              <a:gd name="connsiteX1" fmla="*/ 3015206 w 9441743"/>
              <a:gd name="connsiteY1" fmla="*/ 0 h 6858000"/>
              <a:gd name="connsiteX2" fmla="*/ 9441743 w 9441743"/>
              <a:gd name="connsiteY2" fmla="*/ 6858000 h 6858000"/>
              <a:gd name="connsiteX3" fmla="*/ 0 w 944174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41743" h="6858000">
                <a:moveTo>
                  <a:pt x="0" y="0"/>
                </a:moveTo>
                <a:lnTo>
                  <a:pt x="3015206" y="0"/>
                </a:lnTo>
                <a:lnTo>
                  <a:pt x="94417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5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E01BA27A-E056-4BD6-9ED3-8222B5AB25B8}"/>
              </a:ext>
            </a:extLst>
          </p:cNvPr>
          <p:cNvSpPr/>
          <p:nvPr/>
        </p:nvSpPr>
        <p:spPr>
          <a:xfrm>
            <a:off x="302630" y="287693"/>
            <a:ext cx="601977" cy="831905"/>
          </a:xfrm>
          <a:custGeom>
            <a:avLst/>
            <a:gdLst/>
            <a:ahLst/>
            <a:cxnLst/>
            <a:rect l="l" t="t" r="r" b="b"/>
            <a:pathLst>
              <a:path w="96938" h="133964">
                <a:moveTo>
                  <a:pt x="41090" y="53993"/>
                </a:moveTo>
                <a:lnTo>
                  <a:pt x="35877" y="80061"/>
                </a:lnTo>
                <a:lnTo>
                  <a:pt x="55494" y="80061"/>
                </a:lnTo>
                <a:lnTo>
                  <a:pt x="60619" y="53993"/>
                </a:lnTo>
                <a:close/>
                <a:moveTo>
                  <a:pt x="32165" y="0"/>
                </a:moveTo>
                <a:lnTo>
                  <a:pt x="51959" y="0"/>
                </a:lnTo>
                <a:lnTo>
                  <a:pt x="44978" y="34464"/>
                </a:lnTo>
                <a:lnTo>
                  <a:pt x="64508" y="34464"/>
                </a:lnTo>
                <a:lnTo>
                  <a:pt x="71312" y="0"/>
                </a:lnTo>
                <a:lnTo>
                  <a:pt x="91813" y="0"/>
                </a:lnTo>
                <a:lnTo>
                  <a:pt x="84744" y="34464"/>
                </a:lnTo>
                <a:lnTo>
                  <a:pt x="96938" y="34464"/>
                </a:lnTo>
                <a:lnTo>
                  <a:pt x="96938" y="53993"/>
                </a:lnTo>
                <a:lnTo>
                  <a:pt x="80767" y="53993"/>
                </a:lnTo>
                <a:lnTo>
                  <a:pt x="75465" y="80061"/>
                </a:lnTo>
                <a:lnTo>
                  <a:pt x="96938" y="80061"/>
                </a:lnTo>
                <a:lnTo>
                  <a:pt x="96938" y="99501"/>
                </a:lnTo>
                <a:lnTo>
                  <a:pt x="71489" y="99501"/>
                </a:lnTo>
                <a:lnTo>
                  <a:pt x="64508" y="133964"/>
                </a:lnTo>
                <a:lnTo>
                  <a:pt x="44802" y="133964"/>
                </a:lnTo>
                <a:lnTo>
                  <a:pt x="51606" y="99501"/>
                </a:lnTo>
                <a:lnTo>
                  <a:pt x="31989" y="99501"/>
                </a:lnTo>
                <a:lnTo>
                  <a:pt x="25008" y="133964"/>
                </a:lnTo>
                <a:lnTo>
                  <a:pt x="5037" y="133964"/>
                </a:lnTo>
                <a:lnTo>
                  <a:pt x="12018" y="99501"/>
                </a:lnTo>
                <a:lnTo>
                  <a:pt x="0" y="99501"/>
                </a:lnTo>
                <a:lnTo>
                  <a:pt x="0" y="80061"/>
                </a:lnTo>
                <a:lnTo>
                  <a:pt x="15906" y="80061"/>
                </a:lnTo>
                <a:lnTo>
                  <a:pt x="21208" y="53993"/>
                </a:lnTo>
                <a:lnTo>
                  <a:pt x="0" y="53993"/>
                </a:lnTo>
                <a:lnTo>
                  <a:pt x="0" y="34464"/>
                </a:lnTo>
                <a:lnTo>
                  <a:pt x="25184" y="34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85136" y="-19630"/>
            <a:ext cx="785611" cy="14465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8800" b="1" dirty="0" smtClean="0">
                <a:solidFill>
                  <a:schemeClr val="bg1"/>
                </a:solidFill>
              </a:rPr>
              <a:t>8</a:t>
            </a:r>
            <a:endParaRPr lang="ar-SA" sz="88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5028182"/>
            <a:ext cx="435306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Military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3031" y="5743036"/>
            <a:ext cx="4842456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The United States Department of Defense applied deep learning to train robots in new tasks through observation</a:t>
            </a:r>
            <a:endParaRPr lang="ar-S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91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xmlns="" id="{57FD9577-DE76-4EFB-9CC0-0393310F3736}"/>
              </a:ext>
            </a:extLst>
          </p:cNvPr>
          <p:cNvSpPr/>
          <p:nvPr/>
        </p:nvSpPr>
        <p:spPr>
          <a:xfrm>
            <a:off x="1" y="0"/>
            <a:ext cx="5396247" cy="6858000"/>
          </a:xfrm>
          <a:custGeom>
            <a:avLst/>
            <a:gdLst>
              <a:gd name="connsiteX0" fmla="*/ 0 w 9441743"/>
              <a:gd name="connsiteY0" fmla="*/ 0 h 6858000"/>
              <a:gd name="connsiteX1" fmla="*/ 3015206 w 9441743"/>
              <a:gd name="connsiteY1" fmla="*/ 0 h 6858000"/>
              <a:gd name="connsiteX2" fmla="*/ 9441743 w 9441743"/>
              <a:gd name="connsiteY2" fmla="*/ 6858000 h 6858000"/>
              <a:gd name="connsiteX3" fmla="*/ 0 w 944174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41743" h="6858000">
                <a:moveTo>
                  <a:pt x="0" y="0"/>
                </a:moveTo>
                <a:lnTo>
                  <a:pt x="3015206" y="0"/>
                </a:lnTo>
                <a:lnTo>
                  <a:pt x="94417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5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E01BA27A-E056-4BD6-9ED3-8222B5AB25B8}"/>
              </a:ext>
            </a:extLst>
          </p:cNvPr>
          <p:cNvSpPr/>
          <p:nvPr/>
        </p:nvSpPr>
        <p:spPr>
          <a:xfrm>
            <a:off x="302630" y="287693"/>
            <a:ext cx="601977" cy="831905"/>
          </a:xfrm>
          <a:custGeom>
            <a:avLst/>
            <a:gdLst/>
            <a:ahLst/>
            <a:cxnLst/>
            <a:rect l="l" t="t" r="r" b="b"/>
            <a:pathLst>
              <a:path w="96938" h="133964">
                <a:moveTo>
                  <a:pt x="41090" y="53993"/>
                </a:moveTo>
                <a:lnTo>
                  <a:pt x="35877" y="80061"/>
                </a:lnTo>
                <a:lnTo>
                  <a:pt x="55494" y="80061"/>
                </a:lnTo>
                <a:lnTo>
                  <a:pt x="60619" y="53993"/>
                </a:lnTo>
                <a:close/>
                <a:moveTo>
                  <a:pt x="32165" y="0"/>
                </a:moveTo>
                <a:lnTo>
                  <a:pt x="51959" y="0"/>
                </a:lnTo>
                <a:lnTo>
                  <a:pt x="44978" y="34464"/>
                </a:lnTo>
                <a:lnTo>
                  <a:pt x="64508" y="34464"/>
                </a:lnTo>
                <a:lnTo>
                  <a:pt x="71312" y="0"/>
                </a:lnTo>
                <a:lnTo>
                  <a:pt x="91813" y="0"/>
                </a:lnTo>
                <a:lnTo>
                  <a:pt x="84744" y="34464"/>
                </a:lnTo>
                <a:lnTo>
                  <a:pt x="96938" y="34464"/>
                </a:lnTo>
                <a:lnTo>
                  <a:pt x="96938" y="53993"/>
                </a:lnTo>
                <a:lnTo>
                  <a:pt x="80767" y="53993"/>
                </a:lnTo>
                <a:lnTo>
                  <a:pt x="75465" y="80061"/>
                </a:lnTo>
                <a:lnTo>
                  <a:pt x="96938" y="80061"/>
                </a:lnTo>
                <a:lnTo>
                  <a:pt x="96938" y="99501"/>
                </a:lnTo>
                <a:lnTo>
                  <a:pt x="71489" y="99501"/>
                </a:lnTo>
                <a:lnTo>
                  <a:pt x="64508" y="133964"/>
                </a:lnTo>
                <a:lnTo>
                  <a:pt x="44802" y="133964"/>
                </a:lnTo>
                <a:lnTo>
                  <a:pt x="51606" y="99501"/>
                </a:lnTo>
                <a:lnTo>
                  <a:pt x="31989" y="99501"/>
                </a:lnTo>
                <a:lnTo>
                  <a:pt x="25008" y="133964"/>
                </a:lnTo>
                <a:lnTo>
                  <a:pt x="5037" y="133964"/>
                </a:lnTo>
                <a:lnTo>
                  <a:pt x="12018" y="99501"/>
                </a:lnTo>
                <a:lnTo>
                  <a:pt x="0" y="99501"/>
                </a:lnTo>
                <a:lnTo>
                  <a:pt x="0" y="80061"/>
                </a:lnTo>
                <a:lnTo>
                  <a:pt x="15906" y="80061"/>
                </a:lnTo>
                <a:lnTo>
                  <a:pt x="21208" y="53993"/>
                </a:lnTo>
                <a:lnTo>
                  <a:pt x="0" y="53993"/>
                </a:lnTo>
                <a:lnTo>
                  <a:pt x="0" y="34464"/>
                </a:lnTo>
                <a:lnTo>
                  <a:pt x="25184" y="34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85136" y="-19630"/>
            <a:ext cx="785611" cy="14465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8800" b="1" dirty="0" smtClean="0">
                <a:solidFill>
                  <a:schemeClr val="bg1"/>
                </a:solidFill>
              </a:rPr>
              <a:t>9</a:t>
            </a:r>
            <a:endParaRPr lang="ar-SA" sz="88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5028182"/>
            <a:ext cx="468791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Financial fraud detection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3031" y="5743036"/>
            <a:ext cx="4842456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Deep learning is being successfully applied to financial fraud detection and anti-money laundering</a:t>
            </a:r>
            <a:endParaRPr lang="ar-S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2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4B0FF5B-5857-4DD2-8316-525F7AB76D4C}"/>
              </a:ext>
            </a:extLst>
          </p:cNvPr>
          <p:cNvGrpSpPr/>
          <p:nvPr/>
        </p:nvGrpSpPr>
        <p:grpSpPr>
          <a:xfrm>
            <a:off x="5207975" y="2573079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5376382" y="2598580"/>
            <a:ext cx="503074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/>
                </a:solidFill>
                <a:cs typeface="Arial" pitchFamily="34" charset="0"/>
              </a:rPr>
              <a:t>Neural Networks Problems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Block Arc 41">
            <a:extLst>
              <a:ext uri="{FF2B5EF4-FFF2-40B4-BE49-F238E27FC236}">
                <a16:creationId xmlns:a16="http://schemas.microsoft.com/office/drawing/2014/main" xmlns="" id="{36DCD789-FED8-401C-8C81-CF9F331DAB6D}"/>
              </a:ext>
            </a:extLst>
          </p:cNvPr>
          <p:cNvSpPr/>
          <p:nvPr/>
        </p:nvSpPr>
        <p:spPr>
          <a:xfrm>
            <a:off x="10407123" y="2725232"/>
            <a:ext cx="1389926" cy="1407536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97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12D7251-4B39-427F-842D-01C8272FFCC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80313" y="290635"/>
            <a:ext cx="569721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Key notes</a:t>
            </a:r>
            <a:endParaRPr lang="ko-KR" altLang="en-US" sz="54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8A4B3717-B43B-4563-B085-3715CBD058DC}"/>
              </a:ext>
            </a:extLst>
          </p:cNvPr>
          <p:cNvGrpSpPr/>
          <p:nvPr/>
        </p:nvGrpSpPr>
        <p:grpSpPr>
          <a:xfrm>
            <a:off x="6487236" y="960050"/>
            <a:ext cx="5440021" cy="646331"/>
            <a:chOff x="5819650" y="1666120"/>
            <a:chExt cx="5440021" cy="646331"/>
          </a:xfrm>
        </p:grpSpPr>
        <p:sp>
          <p:nvSpPr>
            <p:cNvPr id="9" name="TextBox 8"/>
            <p:cNvSpPr txBox="1"/>
            <p:nvPr/>
          </p:nvSpPr>
          <p:spPr>
            <a:xfrm>
              <a:off x="6751979" y="1769152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smtClean="0">
                  <a:solidFill>
                    <a:schemeClr val="bg1"/>
                  </a:solidFill>
                  <a:cs typeface="Arial" pitchFamily="34" charset="0"/>
                </a:rPr>
                <a:t>Introduction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EECB07EB-5AF0-45CD-B927-EBAF602181D2}"/>
              </a:ext>
            </a:extLst>
          </p:cNvPr>
          <p:cNvGrpSpPr/>
          <p:nvPr/>
        </p:nvGrpSpPr>
        <p:grpSpPr>
          <a:xfrm>
            <a:off x="6482616" y="2328570"/>
            <a:ext cx="5440021" cy="646331"/>
            <a:chOff x="5819650" y="1666120"/>
            <a:chExt cx="5440021" cy="6463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77781492-1FA1-4EE9-87A1-4997D4F01DB5}"/>
                </a:ext>
              </a:extLst>
            </p:cNvPr>
            <p:cNvSpPr txBox="1"/>
            <p:nvPr/>
          </p:nvSpPr>
          <p:spPr>
            <a:xfrm>
              <a:off x="6751979" y="1769152"/>
              <a:ext cx="4507692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/>
                  </a:solidFill>
                  <a:cs typeface="Arial" pitchFamily="34" charset="0"/>
                </a:rPr>
                <a:t>How Neural Networks Works ?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A79AEE55-A06B-4578-BBC8-B650ED0DEABC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DACCAEFD-940F-43AD-B138-7AC7983A258D}"/>
              </a:ext>
            </a:extLst>
          </p:cNvPr>
          <p:cNvGrpSpPr/>
          <p:nvPr/>
        </p:nvGrpSpPr>
        <p:grpSpPr>
          <a:xfrm>
            <a:off x="6477996" y="3697090"/>
            <a:ext cx="5440021" cy="646331"/>
            <a:chOff x="5819650" y="1666120"/>
            <a:chExt cx="5440021" cy="6463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92876439-7B60-4359-8451-3F9EFA3D510C}"/>
                </a:ext>
              </a:extLst>
            </p:cNvPr>
            <p:cNvSpPr txBox="1"/>
            <p:nvPr/>
          </p:nvSpPr>
          <p:spPr>
            <a:xfrm>
              <a:off x="6751979" y="1769152"/>
              <a:ext cx="4507692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/>
                  </a:solidFill>
                  <a:cs typeface="Arial" pitchFamily="34" charset="0"/>
                </a:rPr>
                <a:t>Neural Network Applications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CC5A42A5-241B-4616-801A-0591A81C946B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1759021F-BBBC-426E-9612-9978882CAD42}"/>
              </a:ext>
            </a:extLst>
          </p:cNvPr>
          <p:cNvGrpSpPr/>
          <p:nvPr/>
        </p:nvGrpSpPr>
        <p:grpSpPr>
          <a:xfrm>
            <a:off x="6473376" y="5065609"/>
            <a:ext cx="5440021" cy="646331"/>
            <a:chOff x="5819650" y="1666120"/>
            <a:chExt cx="5440021" cy="64633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69E57309-26D6-4654-9A76-C1BC37CCD6E7}"/>
                </a:ext>
              </a:extLst>
            </p:cNvPr>
            <p:cNvSpPr txBox="1"/>
            <p:nvPr/>
          </p:nvSpPr>
          <p:spPr>
            <a:xfrm>
              <a:off x="6751979" y="175627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smtClean="0">
                  <a:solidFill>
                    <a:schemeClr val="bg1"/>
                  </a:solidFill>
                  <a:cs typeface="Arial" pitchFamily="34" charset="0"/>
                </a:rPr>
                <a:t>Neural Network Problems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C77F97C7-1F12-487F-9440-A1F4D9A8DCC8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Neural Networks Problems</a:t>
            </a:r>
            <a:endParaRPr lang="en-US" dirty="0"/>
          </a:p>
        </p:txBody>
      </p:sp>
      <p:grpSp>
        <p:nvGrpSpPr>
          <p:cNvPr id="3" name="그룹 4">
            <a:extLst>
              <a:ext uri="{FF2B5EF4-FFF2-40B4-BE49-F238E27FC236}">
                <a16:creationId xmlns:a16="http://schemas.microsoft.com/office/drawing/2014/main" xmlns="" id="{D6821727-0855-4493-8987-2A00201A37DC}"/>
              </a:ext>
            </a:extLst>
          </p:cNvPr>
          <p:cNvGrpSpPr/>
          <p:nvPr/>
        </p:nvGrpSpPr>
        <p:grpSpPr>
          <a:xfrm>
            <a:off x="4364347" y="1825352"/>
            <a:ext cx="3532863" cy="4209710"/>
            <a:chOff x="4737812" y="2390015"/>
            <a:chExt cx="3159394" cy="376469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FB3BBA59-E0FA-4B72-897C-47735C860BB6}"/>
                </a:ext>
              </a:extLst>
            </p:cNvPr>
            <p:cNvGrpSpPr/>
            <p:nvPr/>
          </p:nvGrpSpPr>
          <p:grpSpPr>
            <a:xfrm rot="19800000">
              <a:off x="5964234" y="4473736"/>
              <a:ext cx="1932972" cy="1680969"/>
              <a:chOff x="2084105" y="5383623"/>
              <a:chExt cx="815482" cy="891098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xmlns="" id="{C7B62D07-2ABC-405D-8E38-BC6F2EED8F98}"/>
                  </a:ext>
                </a:extLst>
              </p:cNvPr>
              <p:cNvSpPr/>
              <p:nvPr/>
            </p:nvSpPr>
            <p:spPr>
              <a:xfrm>
                <a:off x="2084105" y="5383623"/>
                <a:ext cx="815482" cy="891098"/>
              </a:xfrm>
              <a:custGeom>
                <a:avLst/>
                <a:gdLst/>
                <a:ahLst/>
                <a:cxnLst/>
                <a:rect l="l" t="t" r="r" b="b"/>
                <a:pathLst>
                  <a:path w="1802378" h="1800199">
                    <a:moveTo>
                      <a:pt x="0" y="0"/>
                    </a:moveTo>
                    <a:lnTo>
                      <a:pt x="1802378" y="0"/>
                    </a:lnTo>
                    <a:lnTo>
                      <a:pt x="1802378" y="289727"/>
                    </a:lnTo>
                    <a:lnTo>
                      <a:pt x="1801366" y="289727"/>
                    </a:lnTo>
                    <a:lnTo>
                      <a:pt x="901188" y="1800199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55000"/>
                      <a:lumOff val="45000"/>
                    </a:schemeClr>
                  </a:gs>
                  <a:gs pos="100000">
                    <a:schemeClr val="accent6">
                      <a:lumMod val="55000"/>
                      <a:lumOff val="45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" name="Rectangle 8">
                <a:extLst>
                  <a:ext uri="{FF2B5EF4-FFF2-40B4-BE49-F238E27FC236}">
                    <a16:creationId xmlns:a16="http://schemas.microsoft.com/office/drawing/2014/main" xmlns="" id="{110D6BE0-27F8-44B8-A7F0-574008607945}"/>
                  </a:ext>
                </a:extLst>
              </p:cNvPr>
              <p:cNvSpPr/>
              <p:nvPr/>
            </p:nvSpPr>
            <p:spPr>
              <a:xfrm>
                <a:off x="2084106" y="5383623"/>
                <a:ext cx="614896" cy="884728"/>
              </a:xfrm>
              <a:custGeom>
                <a:avLst/>
                <a:gdLst/>
                <a:ahLst/>
                <a:cxnLst/>
                <a:rect l="l" t="t" r="r" b="b"/>
                <a:pathLst>
                  <a:path w="1359043" h="1787331">
                    <a:moveTo>
                      <a:pt x="0" y="0"/>
                    </a:moveTo>
                    <a:lnTo>
                      <a:pt x="1359043" y="0"/>
                    </a:lnTo>
                    <a:lnTo>
                      <a:pt x="1359043" y="212596"/>
                    </a:lnTo>
                    <a:lnTo>
                      <a:pt x="893519" y="1787331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45000"/>
                      <a:lumOff val="55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xmlns="" id="{7BA28EDF-E582-4D1F-9486-531E85F776C5}"/>
                  </a:ext>
                </a:extLst>
              </p:cNvPr>
              <p:cNvSpPr/>
              <p:nvPr/>
            </p:nvSpPr>
            <p:spPr>
              <a:xfrm>
                <a:off x="2084106" y="5383623"/>
                <a:ext cx="408037" cy="885995"/>
              </a:xfrm>
              <a:custGeom>
                <a:avLst/>
                <a:gdLst/>
                <a:ahLst/>
                <a:cxnLst/>
                <a:rect l="l" t="t" r="r" b="b"/>
                <a:pathLst>
                  <a:path w="901843" h="1789890">
                    <a:moveTo>
                      <a:pt x="0" y="0"/>
                    </a:moveTo>
                    <a:lnTo>
                      <a:pt x="897414" y="0"/>
                    </a:lnTo>
                    <a:lnTo>
                      <a:pt x="901843" y="212596"/>
                    </a:lnTo>
                    <a:lnTo>
                      <a:pt x="895045" y="1789890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30000"/>
                      <a:lumOff val="70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" name="Rectangle 8">
                <a:extLst>
                  <a:ext uri="{FF2B5EF4-FFF2-40B4-BE49-F238E27FC236}">
                    <a16:creationId xmlns:a16="http://schemas.microsoft.com/office/drawing/2014/main" xmlns="" id="{2C01210D-728A-4D11-905C-37E19E66F2D1}"/>
                  </a:ext>
                </a:extLst>
              </p:cNvPr>
              <p:cNvSpPr/>
              <p:nvPr/>
            </p:nvSpPr>
            <p:spPr>
              <a:xfrm>
                <a:off x="2084105" y="5383623"/>
                <a:ext cx="405505" cy="886992"/>
              </a:xfrm>
              <a:custGeom>
                <a:avLst/>
                <a:gdLst/>
                <a:ahLst/>
                <a:cxnLst/>
                <a:rect l="l" t="t" r="r" b="b"/>
                <a:pathLst>
                  <a:path w="896246" h="1791906">
                    <a:moveTo>
                      <a:pt x="0" y="0"/>
                    </a:moveTo>
                    <a:lnTo>
                      <a:pt x="440115" y="0"/>
                    </a:lnTo>
                    <a:lnTo>
                      <a:pt x="452263" y="212596"/>
                    </a:lnTo>
                    <a:lnTo>
                      <a:pt x="896246" y="1791906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20000"/>
                      <a:lumOff val="80000"/>
                    </a:schemeClr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Rectangle 8">
                <a:extLst>
                  <a:ext uri="{FF2B5EF4-FFF2-40B4-BE49-F238E27FC236}">
                    <a16:creationId xmlns:a16="http://schemas.microsoft.com/office/drawing/2014/main" xmlns="" id="{9A3FA8B0-BDA9-4D82-810F-ABF54569D8D2}"/>
                  </a:ext>
                </a:extLst>
              </p:cNvPr>
              <p:cNvSpPr/>
              <p:nvPr/>
            </p:nvSpPr>
            <p:spPr>
              <a:xfrm>
                <a:off x="2397817" y="6070896"/>
                <a:ext cx="184225" cy="202494"/>
              </a:xfrm>
              <a:custGeom>
                <a:avLst/>
                <a:gdLst/>
                <a:ahLst/>
                <a:cxnLst/>
                <a:rect l="l" t="t" r="r" b="b"/>
                <a:pathLst>
                  <a:path w="1791810" h="1800199">
                    <a:moveTo>
                      <a:pt x="229620" y="140779"/>
                    </a:moveTo>
                    <a:cubicBezTo>
                      <a:pt x="334730" y="140779"/>
                      <a:pt x="422984" y="212958"/>
                      <a:pt x="445844" y="310765"/>
                    </a:cubicBezTo>
                    <a:lnTo>
                      <a:pt x="454300" y="310765"/>
                    </a:lnTo>
                    <a:lnTo>
                      <a:pt x="462757" y="310765"/>
                    </a:lnTo>
                    <a:cubicBezTo>
                      <a:pt x="485617" y="212958"/>
                      <a:pt x="573869" y="140779"/>
                      <a:pt x="678980" y="140779"/>
                    </a:cubicBezTo>
                    <a:cubicBezTo>
                      <a:pt x="784090" y="140779"/>
                      <a:pt x="872344" y="212958"/>
                      <a:pt x="895204" y="310765"/>
                    </a:cubicBezTo>
                    <a:lnTo>
                      <a:pt x="903659" y="310765"/>
                    </a:lnTo>
                    <a:lnTo>
                      <a:pt x="903660" y="310765"/>
                    </a:lnTo>
                    <a:lnTo>
                      <a:pt x="912116" y="310765"/>
                    </a:lnTo>
                    <a:cubicBezTo>
                      <a:pt x="934976" y="212958"/>
                      <a:pt x="1023228" y="140779"/>
                      <a:pt x="1128339" y="140779"/>
                    </a:cubicBezTo>
                    <a:cubicBezTo>
                      <a:pt x="1233450" y="140779"/>
                      <a:pt x="1321703" y="212958"/>
                      <a:pt x="1344563" y="310765"/>
                    </a:cubicBezTo>
                    <a:lnTo>
                      <a:pt x="1353019" y="310765"/>
                    </a:lnTo>
                    <a:lnTo>
                      <a:pt x="1361476" y="310765"/>
                    </a:lnTo>
                    <a:cubicBezTo>
                      <a:pt x="1384336" y="212958"/>
                      <a:pt x="1472588" y="140779"/>
                      <a:pt x="1577699" y="140779"/>
                    </a:cubicBezTo>
                    <a:cubicBezTo>
                      <a:pt x="1680932" y="140779"/>
                      <a:pt x="1767904" y="210402"/>
                      <a:pt x="1791810" y="305762"/>
                    </a:cubicBezTo>
                    <a:lnTo>
                      <a:pt x="901188" y="1800199"/>
                    </a:lnTo>
                    <a:lnTo>
                      <a:pt x="13460" y="310615"/>
                    </a:lnTo>
                    <a:cubicBezTo>
                      <a:pt x="36351" y="212881"/>
                      <a:pt x="124565" y="140779"/>
                      <a:pt x="229620" y="140779"/>
                    </a:cubicBezTo>
                    <a:close/>
                    <a:moveTo>
                      <a:pt x="0" y="0"/>
                    </a:moveTo>
                    <a:lnTo>
                      <a:pt x="1" y="0"/>
                    </a:lnTo>
                    <a:lnTo>
                      <a:pt x="4940" y="0"/>
                    </a:lnTo>
                    <a:lnTo>
                      <a:pt x="4940" y="296318"/>
                    </a:lnTo>
                    <a:lnTo>
                      <a:pt x="1012" y="289727"/>
                    </a:lnTo>
                    <a:lnTo>
                      <a:pt x="1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15000">
                    <a:schemeClr val="tx1">
                      <a:lumMod val="72000"/>
                      <a:lumOff val="28000"/>
                    </a:schemeClr>
                  </a:gs>
                  <a:gs pos="100000">
                    <a:schemeClr val="tx1">
                      <a:lumMod val="31000"/>
                      <a:lumOff val="69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5" name="Rounded Rectangle 1">
              <a:extLst>
                <a:ext uri="{FF2B5EF4-FFF2-40B4-BE49-F238E27FC236}">
                  <a16:creationId xmlns:a16="http://schemas.microsoft.com/office/drawing/2014/main" xmlns="" id="{8D74F22A-BAC2-4405-9F85-7BE5068BA1F3}"/>
                </a:ext>
              </a:extLst>
            </p:cNvPr>
            <p:cNvSpPr/>
            <p:nvPr/>
          </p:nvSpPr>
          <p:spPr>
            <a:xfrm rot="14400000">
              <a:off x="5606012" y="4024339"/>
              <a:ext cx="989547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accent2"/>
            </a:soli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" name="Rounded Rectangle 1">
              <a:extLst>
                <a:ext uri="{FF2B5EF4-FFF2-40B4-BE49-F238E27FC236}">
                  <a16:creationId xmlns:a16="http://schemas.microsoft.com/office/drawing/2014/main" xmlns="" id="{FA1F4577-BBEA-48D6-A190-030ADA8FD4C7}"/>
                </a:ext>
              </a:extLst>
            </p:cNvPr>
            <p:cNvSpPr/>
            <p:nvPr/>
          </p:nvSpPr>
          <p:spPr>
            <a:xfrm rot="4400993">
              <a:off x="5833816" y="2266987"/>
              <a:ext cx="971848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accent4"/>
            </a:soli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2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" name="Rounded Rectangle 1">
              <a:extLst>
                <a:ext uri="{FF2B5EF4-FFF2-40B4-BE49-F238E27FC236}">
                  <a16:creationId xmlns:a16="http://schemas.microsoft.com/office/drawing/2014/main" xmlns="" id="{D5F83DD3-87E1-4436-9A1A-4CB9C4FA8D50}"/>
                </a:ext>
              </a:extLst>
            </p:cNvPr>
            <p:cNvSpPr/>
            <p:nvPr/>
          </p:nvSpPr>
          <p:spPr>
            <a:xfrm rot="9000000">
              <a:off x="6316872" y="3487189"/>
              <a:ext cx="971848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accent3"/>
            </a:soli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9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" name="Rounded Rectangle 1">
              <a:extLst>
                <a:ext uri="{FF2B5EF4-FFF2-40B4-BE49-F238E27FC236}">
                  <a16:creationId xmlns:a16="http://schemas.microsoft.com/office/drawing/2014/main" xmlns="" id="{896E8F71-CCD9-4E3D-AF73-835254DCD7D0}"/>
                </a:ext>
              </a:extLst>
            </p:cNvPr>
            <p:cNvSpPr/>
            <p:nvPr/>
          </p:nvSpPr>
          <p:spPr>
            <a:xfrm rot="18596325">
              <a:off x="4851990" y="3080834"/>
              <a:ext cx="989547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accent1"/>
            </a:soli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D463333-D85D-430B-9919-9A5B6C5D9A7B}"/>
              </a:ext>
            </a:extLst>
          </p:cNvPr>
          <p:cNvSpPr txBox="1"/>
          <p:nvPr/>
        </p:nvSpPr>
        <p:spPr>
          <a:xfrm>
            <a:off x="3401340" y="2912251"/>
            <a:ext cx="83286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BF9D7F2-80AF-4740-869C-BE1DE7DAB542}"/>
              </a:ext>
            </a:extLst>
          </p:cNvPr>
          <p:cNvSpPr txBox="1"/>
          <p:nvPr/>
        </p:nvSpPr>
        <p:spPr>
          <a:xfrm>
            <a:off x="6582904" y="1278658"/>
            <a:ext cx="83286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924C518-8F55-4F92-9C78-451A0CF0E450}"/>
              </a:ext>
            </a:extLst>
          </p:cNvPr>
          <p:cNvSpPr txBox="1"/>
          <p:nvPr/>
        </p:nvSpPr>
        <p:spPr>
          <a:xfrm>
            <a:off x="4444404" y="4341396"/>
            <a:ext cx="83286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230362B-5A94-4A79-B078-E814046F2ADD}"/>
              </a:ext>
            </a:extLst>
          </p:cNvPr>
          <p:cNvSpPr txBox="1"/>
          <p:nvPr/>
        </p:nvSpPr>
        <p:spPr>
          <a:xfrm>
            <a:off x="7347469" y="3650129"/>
            <a:ext cx="83286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04</a:t>
            </a:r>
            <a:endParaRPr lang="ko-KR" altLang="en-US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0" name="Oval 21">
            <a:extLst>
              <a:ext uri="{FF2B5EF4-FFF2-40B4-BE49-F238E27FC236}">
                <a16:creationId xmlns:a16="http://schemas.microsoft.com/office/drawing/2014/main" xmlns="" id="{B6772792-A9E6-4D3D-B8EC-193DFF7C9094}"/>
              </a:ext>
            </a:extLst>
          </p:cNvPr>
          <p:cNvSpPr/>
          <p:nvPr/>
        </p:nvSpPr>
        <p:spPr>
          <a:xfrm rot="20700000">
            <a:off x="5995072" y="2057360"/>
            <a:ext cx="438803" cy="384581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3" name="Donut 15">
            <a:extLst>
              <a:ext uri="{FF2B5EF4-FFF2-40B4-BE49-F238E27FC236}">
                <a16:creationId xmlns:a16="http://schemas.microsoft.com/office/drawing/2014/main" xmlns="" id="{19205F4D-4492-4EFA-82B7-82CC9BCDD2FA}"/>
              </a:ext>
            </a:extLst>
          </p:cNvPr>
          <p:cNvSpPr/>
          <p:nvPr/>
        </p:nvSpPr>
        <p:spPr>
          <a:xfrm>
            <a:off x="4684884" y="3063987"/>
            <a:ext cx="412117" cy="413850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073275" y="3773293"/>
            <a:ext cx="309093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 b="1" dirty="0"/>
              <a:t>Data </a:t>
            </a:r>
            <a:r>
              <a:rPr lang="en-US" sz="2500" b="1" dirty="0" smtClean="0"/>
              <a:t>hungry</a:t>
            </a:r>
            <a:endParaRPr lang="en-US" sz="25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7276933" y="1390056"/>
            <a:ext cx="309093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 b="1" dirty="0"/>
              <a:t>Compute hungry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35386" y="2996890"/>
            <a:ext cx="309093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 b="1" dirty="0"/>
              <a:t>Training time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325910" y="4206534"/>
            <a:ext cx="3858814" cy="8617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 b="1" dirty="0"/>
              <a:t>Black box </a:t>
            </a:r>
            <a:r>
              <a:rPr lang="en-US" sz="2500" b="1" dirty="0" smtClean="0"/>
              <a:t>problem/ interpretability</a:t>
            </a:r>
            <a:endParaRPr lang="en-US" sz="2500" b="1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0" b="11709"/>
          <a:stretch/>
        </p:blipFill>
        <p:spPr>
          <a:xfrm>
            <a:off x="27871" y="5079534"/>
            <a:ext cx="5369394" cy="148235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183" y="1975713"/>
            <a:ext cx="2446836" cy="1527525"/>
          </a:xfrm>
          <a:prstGeom prst="rect">
            <a:avLst/>
          </a:prstGeom>
        </p:spPr>
      </p:pic>
      <p:sp>
        <p:nvSpPr>
          <p:cNvPr id="40" name="Rounded Rectangle 31">
            <a:extLst>
              <a:ext uri="{FF2B5EF4-FFF2-40B4-BE49-F238E27FC236}">
                <a16:creationId xmlns:a16="http://schemas.microsoft.com/office/drawing/2014/main" xmlns="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6642372" y="3533178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1" name="Rectangle 16">
            <a:extLst>
              <a:ext uri="{FF2B5EF4-FFF2-40B4-BE49-F238E27FC236}">
                <a16:creationId xmlns:a16="http://schemas.microsoft.com/office/drawing/2014/main" xmlns="" id="{EE8124F3-717D-48CF-A47F-1E6B4110895D}"/>
              </a:ext>
            </a:extLst>
          </p:cNvPr>
          <p:cNvSpPr/>
          <p:nvPr/>
        </p:nvSpPr>
        <p:spPr>
          <a:xfrm rot="2700000">
            <a:off x="5609121" y="4100626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88008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6084E4B-5F7E-4B0D-9538-D7ABEB183593}"/>
              </a:ext>
            </a:extLst>
          </p:cNvPr>
          <p:cNvSpPr/>
          <p:nvPr/>
        </p:nvSpPr>
        <p:spPr>
          <a:xfrm>
            <a:off x="7857460" y="1"/>
            <a:ext cx="4334539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F691C40-340A-44BC-A6B3-C3A20A9ED913}"/>
              </a:ext>
            </a:extLst>
          </p:cNvPr>
          <p:cNvSpPr txBox="1"/>
          <p:nvPr/>
        </p:nvSpPr>
        <p:spPr>
          <a:xfrm>
            <a:off x="7857460" y="2629120"/>
            <a:ext cx="433453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29D107AC-1A6C-40E7-A65B-8E197F1689B8}"/>
              </a:ext>
            </a:extLst>
          </p:cNvPr>
          <p:cNvGrpSpPr/>
          <p:nvPr/>
        </p:nvGrpSpPr>
        <p:grpSpPr>
          <a:xfrm>
            <a:off x="1113490" y="734986"/>
            <a:ext cx="3921998" cy="5576040"/>
            <a:chOff x="1105009" y="665240"/>
            <a:chExt cx="3688534" cy="524411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BAA9B016-3962-4527-A0FA-E59B7D36D25D}"/>
                </a:ext>
              </a:extLst>
            </p:cNvPr>
            <p:cNvSpPr>
              <a:spLocks/>
            </p:cNvSpPr>
            <p:nvPr/>
          </p:nvSpPr>
          <p:spPr bwMode="auto">
            <a:xfrm rot="410959" flipH="1">
              <a:off x="1522252" y="1773885"/>
              <a:ext cx="2854049" cy="4135471"/>
            </a:xfrm>
            <a:custGeom>
              <a:avLst/>
              <a:gdLst>
                <a:gd name="connsiteX0" fmla="*/ 1696267 w 2854049"/>
                <a:gd name="connsiteY0" fmla="*/ 3431657 h 4135471"/>
                <a:gd name="connsiteX1" fmla="*/ 1344360 w 2854049"/>
                <a:gd name="connsiteY1" fmla="*/ 3783564 h 4135471"/>
                <a:gd name="connsiteX2" fmla="*/ 1696267 w 2854049"/>
                <a:gd name="connsiteY2" fmla="*/ 4135471 h 4135471"/>
                <a:gd name="connsiteX3" fmla="*/ 2048174 w 2854049"/>
                <a:gd name="connsiteY3" fmla="*/ 3783564 h 4135471"/>
                <a:gd name="connsiteX4" fmla="*/ 1696267 w 2854049"/>
                <a:gd name="connsiteY4" fmla="*/ 3431657 h 4135471"/>
                <a:gd name="connsiteX5" fmla="*/ 1470680 w 2854049"/>
                <a:gd name="connsiteY5" fmla="*/ 0 h 4135471"/>
                <a:gd name="connsiteX6" fmla="*/ 1360088 w 2854049"/>
                <a:gd name="connsiteY6" fmla="*/ 9020 h 4135471"/>
                <a:gd name="connsiteX7" fmla="*/ 1082638 w 2854049"/>
                <a:gd name="connsiteY7" fmla="*/ 72152 h 4135471"/>
                <a:gd name="connsiteX8" fmla="*/ 1000179 w 2854049"/>
                <a:gd name="connsiteY8" fmla="*/ 103217 h 4135471"/>
                <a:gd name="connsiteX9" fmla="*/ 918691 w 2854049"/>
                <a:gd name="connsiteY9" fmla="*/ 138291 h 4135471"/>
                <a:gd name="connsiteX10" fmla="*/ 839141 w 2854049"/>
                <a:gd name="connsiteY10" fmla="*/ 180379 h 4135471"/>
                <a:gd name="connsiteX11" fmla="*/ 765414 w 2854049"/>
                <a:gd name="connsiteY11" fmla="*/ 227479 h 4135471"/>
                <a:gd name="connsiteX12" fmla="*/ 694595 w 2854049"/>
                <a:gd name="connsiteY12" fmla="*/ 280591 h 4135471"/>
                <a:gd name="connsiteX13" fmla="*/ 629599 w 2854049"/>
                <a:gd name="connsiteY13" fmla="*/ 338714 h 4135471"/>
                <a:gd name="connsiteX14" fmla="*/ 569452 w 2854049"/>
                <a:gd name="connsiteY14" fmla="*/ 401847 h 4135471"/>
                <a:gd name="connsiteX15" fmla="*/ 515126 w 2854049"/>
                <a:gd name="connsiteY15" fmla="*/ 470992 h 4135471"/>
                <a:gd name="connsiteX16" fmla="*/ 467591 w 2854049"/>
                <a:gd name="connsiteY16" fmla="*/ 544147 h 4135471"/>
                <a:gd name="connsiteX17" fmla="*/ 426847 w 2854049"/>
                <a:gd name="connsiteY17" fmla="*/ 622311 h 4135471"/>
                <a:gd name="connsiteX18" fmla="*/ 392893 w 2854049"/>
                <a:gd name="connsiteY18" fmla="*/ 706488 h 4135471"/>
                <a:gd name="connsiteX19" fmla="*/ 338568 w 2854049"/>
                <a:gd name="connsiteY19" fmla="*/ 937976 h 4135471"/>
                <a:gd name="connsiteX20" fmla="*/ 333717 w 2854049"/>
                <a:gd name="connsiteY20" fmla="*/ 994094 h 4135471"/>
                <a:gd name="connsiteX21" fmla="*/ 331776 w 2854049"/>
                <a:gd name="connsiteY21" fmla="*/ 1047206 h 4135471"/>
                <a:gd name="connsiteX22" fmla="*/ 333717 w 2854049"/>
                <a:gd name="connsiteY22" fmla="*/ 1096308 h 4135471"/>
                <a:gd name="connsiteX23" fmla="*/ 334686 w 2854049"/>
                <a:gd name="connsiteY23" fmla="*/ 1145413 h 4135471"/>
                <a:gd name="connsiteX24" fmla="*/ 334686 w 2854049"/>
                <a:gd name="connsiteY24" fmla="*/ 1191509 h 4135471"/>
                <a:gd name="connsiteX25" fmla="*/ 329836 w 2854049"/>
                <a:gd name="connsiteY25" fmla="*/ 1234599 h 4135471"/>
                <a:gd name="connsiteX26" fmla="*/ 315284 w 2854049"/>
                <a:gd name="connsiteY26" fmla="*/ 1278693 h 4135471"/>
                <a:gd name="connsiteX27" fmla="*/ 289092 w 2854049"/>
                <a:gd name="connsiteY27" fmla="*/ 1331805 h 4135471"/>
                <a:gd name="connsiteX28" fmla="*/ 257078 w 2854049"/>
                <a:gd name="connsiteY28" fmla="*/ 1380908 h 4135471"/>
                <a:gd name="connsiteX29" fmla="*/ 222155 w 2854049"/>
                <a:gd name="connsiteY29" fmla="*/ 1423998 h 4135471"/>
                <a:gd name="connsiteX30" fmla="*/ 185291 w 2854049"/>
                <a:gd name="connsiteY30" fmla="*/ 1468092 h 4135471"/>
                <a:gd name="connsiteX31" fmla="*/ 146487 w 2854049"/>
                <a:gd name="connsiteY31" fmla="*/ 1508176 h 4135471"/>
                <a:gd name="connsiteX32" fmla="*/ 107683 w 2854049"/>
                <a:gd name="connsiteY32" fmla="*/ 1548261 h 4135471"/>
                <a:gd name="connsiteX33" fmla="*/ 70819 w 2854049"/>
                <a:gd name="connsiteY33" fmla="*/ 1592354 h 4135471"/>
                <a:gd name="connsiteX34" fmla="*/ 58206 w 2854049"/>
                <a:gd name="connsiteY34" fmla="*/ 1604378 h 4135471"/>
                <a:gd name="connsiteX35" fmla="*/ 42684 w 2854049"/>
                <a:gd name="connsiteY35" fmla="*/ 1619410 h 4135471"/>
                <a:gd name="connsiteX36" fmla="*/ 26193 w 2854049"/>
                <a:gd name="connsiteY36" fmla="*/ 1637448 h 4135471"/>
                <a:gd name="connsiteX37" fmla="*/ 12611 w 2854049"/>
                <a:gd name="connsiteY37" fmla="*/ 1655486 h 4135471"/>
                <a:gd name="connsiteX38" fmla="*/ 3882 w 2854049"/>
                <a:gd name="connsiteY38" fmla="*/ 1677533 h 4135471"/>
                <a:gd name="connsiteX39" fmla="*/ 0 w 2854049"/>
                <a:gd name="connsiteY39" fmla="*/ 1701583 h 4135471"/>
                <a:gd name="connsiteX40" fmla="*/ 4851 w 2854049"/>
                <a:gd name="connsiteY40" fmla="*/ 1726636 h 4135471"/>
                <a:gd name="connsiteX41" fmla="*/ 17462 w 2854049"/>
                <a:gd name="connsiteY41" fmla="*/ 1750687 h 4135471"/>
                <a:gd name="connsiteX42" fmla="*/ 38806 w 2854049"/>
                <a:gd name="connsiteY42" fmla="*/ 1770728 h 4135471"/>
                <a:gd name="connsiteX43" fmla="*/ 63057 w 2854049"/>
                <a:gd name="connsiteY43" fmla="*/ 1784759 h 4135471"/>
                <a:gd name="connsiteX44" fmla="*/ 93130 w 2854049"/>
                <a:gd name="connsiteY44" fmla="*/ 1797786 h 4135471"/>
                <a:gd name="connsiteX45" fmla="*/ 125143 w 2854049"/>
                <a:gd name="connsiteY45" fmla="*/ 1808809 h 4135471"/>
                <a:gd name="connsiteX46" fmla="*/ 157158 w 2854049"/>
                <a:gd name="connsiteY46" fmla="*/ 1819833 h 4135471"/>
                <a:gd name="connsiteX47" fmla="*/ 188201 w 2854049"/>
                <a:gd name="connsiteY47" fmla="*/ 1830855 h 4135471"/>
                <a:gd name="connsiteX48" fmla="*/ 218273 w 2854049"/>
                <a:gd name="connsiteY48" fmla="*/ 1843883 h 4135471"/>
                <a:gd name="connsiteX49" fmla="*/ 245437 w 2854049"/>
                <a:gd name="connsiteY49" fmla="*/ 1857912 h 4135471"/>
                <a:gd name="connsiteX50" fmla="*/ 264839 w 2854049"/>
                <a:gd name="connsiteY50" fmla="*/ 1875951 h 4135471"/>
                <a:gd name="connsiteX51" fmla="*/ 259018 w 2854049"/>
                <a:gd name="connsiteY51" fmla="*/ 1900001 h 4135471"/>
                <a:gd name="connsiteX52" fmla="*/ 248347 w 2854049"/>
                <a:gd name="connsiteY52" fmla="*/ 1922047 h 4135471"/>
                <a:gd name="connsiteX53" fmla="*/ 237676 w 2854049"/>
                <a:gd name="connsiteY53" fmla="*/ 1945097 h 4135471"/>
                <a:gd name="connsiteX54" fmla="*/ 226035 w 2854049"/>
                <a:gd name="connsiteY54" fmla="*/ 1967142 h 4135471"/>
                <a:gd name="connsiteX55" fmla="*/ 215364 w 2854049"/>
                <a:gd name="connsiteY55" fmla="*/ 1989189 h 4135471"/>
                <a:gd name="connsiteX56" fmla="*/ 207602 w 2854049"/>
                <a:gd name="connsiteY56" fmla="*/ 2011236 h 4135471"/>
                <a:gd name="connsiteX57" fmla="*/ 204693 w 2854049"/>
                <a:gd name="connsiteY57" fmla="*/ 2031277 h 4135471"/>
                <a:gd name="connsiteX58" fmla="*/ 206633 w 2854049"/>
                <a:gd name="connsiteY58" fmla="*/ 2053324 h 4135471"/>
                <a:gd name="connsiteX59" fmla="*/ 217304 w 2854049"/>
                <a:gd name="connsiteY59" fmla="*/ 2073366 h 4135471"/>
                <a:gd name="connsiteX60" fmla="*/ 236706 w 2854049"/>
                <a:gd name="connsiteY60" fmla="*/ 2093409 h 4135471"/>
                <a:gd name="connsiteX61" fmla="*/ 264839 w 2854049"/>
                <a:gd name="connsiteY61" fmla="*/ 2113450 h 4135471"/>
                <a:gd name="connsiteX62" fmla="*/ 259018 w 2854049"/>
                <a:gd name="connsiteY62" fmla="*/ 2129483 h 4135471"/>
                <a:gd name="connsiteX63" fmla="*/ 250288 w 2854049"/>
                <a:gd name="connsiteY63" fmla="*/ 2145517 h 4135471"/>
                <a:gd name="connsiteX64" fmla="*/ 243497 w 2854049"/>
                <a:gd name="connsiteY64" fmla="*/ 2164557 h 4135471"/>
                <a:gd name="connsiteX65" fmla="*/ 241557 w 2854049"/>
                <a:gd name="connsiteY65" fmla="*/ 2184601 h 4135471"/>
                <a:gd name="connsiteX66" fmla="*/ 245437 w 2854049"/>
                <a:gd name="connsiteY66" fmla="*/ 2204642 h 4135471"/>
                <a:gd name="connsiteX67" fmla="*/ 256109 w 2854049"/>
                <a:gd name="connsiteY67" fmla="*/ 2222680 h 4135471"/>
                <a:gd name="connsiteX68" fmla="*/ 269690 w 2854049"/>
                <a:gd name="connsiteY68" fmla="*/ 2236709 h 4135471"/>
                <a:gd name="connsiteX69" fmla="*/ 287151 w 2854049"/>
                <a:gd name="connsiteY69" fmla="*/ 2249737 h 4135471"/>
                <a:gd name="connsiteX70" fmla="*/ 304613 w 2854049"/>
                <a:gd name="connsiteY70" fmla="*/ 2258756 h 4135471"/>
                <a:gd name="connsiteX71" fmla="*/ 321105 w 2854049"/>
                <a:gd name="connsiteY71" fmla="*/ 2269780 h 4135471"/>
                <a:gd name="connsiteX72" fmla="*/ 336627 w 2854049"/>
                <a:gd name="connsiteY72" fmla="*/ 2284810 h 4135471"/>
                <a:gd name="connsiteX73" fmla="*/ 345358 w 2854049"/>
                <a:gd name="connsiteY73" fmla="*/ 2300845 h 4135471"/>
                <a:gd name="connsiteX74" fmla="*/ 354089 w 2854049"/>
                <a:gd name="connsiteY74" fmla="*/ 2329906 h 4135471"/>
                <a:gd name="connsiteX75" fmla="*/ 354089 w 2854049"/>
                <a:gd name="connsiteY75" fmla="*/ 2362976 h 4135471"/>
                <a:gd name="connsiteX76" fmla="*/ 351179 w 2854049"/>
                <a:gd name="connsiteY76" fmla="*/ 2394041 h 4135471"/>
                <a:gd name="connsiteX77" fmla="*/ 343417 w 2854049"/>
                <a:gd name="connsiteY77" fmla="*/ 2426108 h 4135471"/>
                <a:gd name="connsiteX78" fmla="*/ 336627 w 2854049"/>
                <a:gd name="connsiteY78" fmla="*/ 2457173 h 4135471"/>
                <a:gd name="connsiteX79" fmla="*/ 331776 w 2854049"/>
                <a:gd name="connsiteY79" fmla="*/ 2485233 h 4135471"/>
                <a:gd name="connsiteX80" fmla="*/ 327896 w 2854049"/>
                <a:gd name="connsiteY80" fmla="*/ 2525318 h 4135471"/>
                <a:gd name="connsiteX81" fmla="*/ 331776 w 2854049"/>
                <a:gd name="connsiteY81" fmla="*/ 2561393 h 4135471"/>
                <a:gd name="connsiteX82" fmla="*/ 342447 w 2854049"/>
                <a:gd name="connsiteY82" fmla="*/ 2594464 h 4135471"/>
                <a:gd name="connsiteX83" fmla="*/ 356029 w 2854049"/>
                <a:gd name="connsiteY83" fmla="*/ 2623524 h 4135471"/>
                <a:gd name="connsiteX84" fmla="*/ 375432 w 2854049"/>
                <a:gd name="connsiteY84" fmla="*/ 2646572 h 4135471"/>
                <a:gd name="connsiteX85" fmla="*/ 400654 w 2854049"/>
                <a:gd name="connsiteY85" fmla="*/ 2668619 h 4135471"/>
                <a:gd name="connsiteX86" fmla="*/ 424906 w 2854049"/>
                <a:gd name="connsiteY86" fmla="*/ 2686657 h 4135471"/>
                <a:gd name="connsiteX87" fmla="*/ 453040 w 2854049"/>
                <a:gd name="connsiteY87" fmla="*/ 2701688 h 4135471"/>
                <a:gd name="connsiteX88" fmla="*/ 481173 w 2854049"/>
                <a:gd name="connsiteY88" fmla="*/ 2714717 h 4135471"/>
                <a:gd name="connsiteX89" fmla="*/ 509306 w 2854049"/>
                <a:gd name="connsiteY89" fmla="*/ 2721731 h 4135471"/>
                <a:gd name="connsiteX90" fmla="*/ 560721 w 2854049"/>
                <a:gd name="connsiteY90" fmla="*/ 2730751 h 4135471"/>
                <a:gd name="connsiteX91" fmla="*/ 615047 w 2854049"/>
                <a:gd name="connsiteY91" fmla="*/ 2734758 h 4135471"/>
                <a:gd name="connsiteX92" fmla="*/ 672284 w 2854049"/>
                <a:gd name="connsiteY92" fmla="*/ 2732755 h 4135471"/>
                <a:gd name="connsiteX93" fmla="*/ 728550 w 2854049"/>
                <a:gd name="connsiteY93" fmla="*/ 2726742 h 4135471"/>
                <a:gd name="connsiteX94" fmla="*/ 784816 w 2854049"/>
                <a:gd name="connsiteY94" fmla="*/ 2719726 h 4135471"/>
                <a:gd name="connsiteX95" fmla="*/ 838171 w 2854049"/>
                <a:gd name="connsiteY95" fmla="*/ 2708704 h 4135471"/>
                <a:gd name="connsiteX96" fmla="*/ 885706 w 2854049"/>
                <a:gd name="connsiteY96" fmla="*/ 2695677 h 4135471"/>
                <a:gd name="connsiteX97" fmla="*/ 927421 w 2854049"/>
                <a:gd name="connsiteY97" fmla="*/ 2681646 h 4135471"/>
                <a:gd name="connsiteX98" fmla="*/ 944882 w 2854049"/>
                <a:gd name="connsiteY98" fmla="*/ 2675633 h 4135471"/>
                <a:gd name="connsiteX99" fmla="*/ 968165 w 2854049"/>
                <a:gd name="connsiteY99" fmla="*/ 2668619 h 4135471"/>
                <a:gd name="connsiteX100" fmla="*/ 993388 w 2854049"/>
                <a:gd name="connsiteY100" fmla="*/ 2661605 h 4135471"/>
                <a:gd name="connsiteX101" fmla="*/ 1019581 w 2854049"/>
                <a:gd name="connsiteY101" fmla="*/ 2654590 h 4135471"/>
                <a:gd name="connsiteX102" fmla="*/ 1047714 w 2854049"/>
                <a:gd name="connsiteY102" fmla="*/ 2650582 h 4135471"/>
                <a:gd name="connsiteX103" fmla="*/ 1075847 w 2854049"/>
                <a:gd name="connsiteY103" fmla="*/ 2648577 h 4135471"/>
                <a:gd name="connsiteX104" fmla="*/ 1100100 w 2854049"/>
                <a:gd name="connsiteY104" fmla="*/ 2652585 h 4135471"/>
                <a:gd name="connsiteX105" fmla="*/ 1121442 w 2854049"/>
                <a:gd name="connsiteY105" fmla="*/ 2661605 h 4135471"/>
                <a:gd name="connsiteX106" fmla="*/ 1140844 w 2854049"/>
                <a:gd name="connsiteY106" fmla="*/ 2679643 h 4135471"/>
                <a:gd name="connsiteX107" fmla="*/ 1158306 w 2854049"/>
                <a:gd name="connsiteY107" fmla="*/ 2708704 h 4135471"/>
                <a:gd name="connsiteX108" fmla="*/ 1174797 w 2854049"/>
                <a:gd name="connsiteY108" fmla="*/ 2745782 h 4135471"/>
                <a:gd name="connsiteX109" fmla="*/ 1190319 w 2854049"/>
                <a:gd name="connsiteY109" fmla="*/ 2788872 h 4135471"/>
                <a:gd name="connsiteX110" fmla="*/ 1202931 w 2854049"/>
                <a:gd name="connsiteY110" fmla="*/ 2837975 h 4135471"/>
                <a:gd name="connsiteX111" fmla="*/ 1215541 w 2854049"/>
                <a:gd name="connsiteY111" fmla="*/ 2889083 h 4135471"/>
                <a:gd name="connsiteX112" fmla="*/ 1226212 w 2854049"/>
                <a:gd name="connsiteY112" fmla="*/ 2942195 h 4135471"/>
                <a:gd name="connsiteX113" fmla="*/ 1235914 w 2854049"/>
                <a:gd name="connsiteY113" fmla="*/ 2996309 h 4135471"/>
                <a:gd name="connsiteX114" fmla="*/ 1245616 w 2854049"/>
                <a:gd name="connsiteY114" fmla="*/ 3049421 h 4135471"/>
                <a:gd name="connsiteX115" fmla="*/ 1252407 w 2854049"/>
                <a:gd name="connsiteY115" fmla="*/ 3098524 h 4135471"/>
                <a:gd name="connsiteX116" fmla="*/ 1261138 w 2854049"/>
                <a:gd name="connsiteY116" fmla="*/ 3144621 h 4135471"/>
                <a:gd name="connsiteX117" fmla="*/ 1267927 w 2854049"/>
                <a:gd name="connsiteY117" fmla="*/ 3182701 h 4135471"/>
                <a:gd name="connsiteX118" fmla="*/ 1273749 w 2854049"/>
                <a:gd name="connsiteY118" fmla="*/ 3215771 h 4135471"/>
                <a:gd name="connsiteX119" fmla="*/ 1405683 w 2854049"/>
                <a:gd name="connsiteY119" fmla="*/ 3238820 h 4135471"/>
                <a:gd name="connsiteX120" fmla="*/ 1539558 w 2854049"/>
                <a:gd name="connsiteY120" fmla="*/ 3251847 h 4135471"/>
                <a:gd name="connsiteX121" fmla="*/ 1677312 w 2854049"/>
                <a:gd name="connsiteY121" fmla="*/ 3253851 h 4135471"/>
                <a:gd name="connsiteX122" fmla="*/ 1817977 w 2854049"/>
                <a:gd name="connsiteY122" fmla="*/ 3246837 h 4135471"/>
                <a:gd name="connsiteX123" fmla="*/ 1963493 w 2854049"/>
                <a:gd name="connsiteY123" fmla="*/ 3226793 h 4135471"/>
                <a:gd name="connsiteX124" fmla="*/ 1998071 w 2854049"/>
                <a:gd name="connsiteY124" fmla="*/ 3220300 h 4135471"/>
                <a:gd name="connsiteX125" fmla="*/ 1972544 w 2854049"/>
                <a:gd name="connsiteY125" fmla="*/ 2990832 h 4135471"/>
                <a:gd name="connsiteX126" fmla="*/ 1866104 w 2854049"/>
                <a:gd name="connsiteY126" fmla="*/ 2529483 h 4135471"/>
                <a:gd name="connsiteX127" fmla="*/ 1085631 w 2854049"/>
                <a:gd name="connsiteY127" fmla="*/ 1773024 h 4135471"/>
                <a:gd name="connsiteX128" fmla="*/ 1277747 w 2854049"/>
                <a:gd name="connsiteY128" fmla="*/ 968535 h 4135471"/>
                <a:gd name="connsiteX129" fmla="*/ 1914134 w 2854049"/>
                <a:gd name="connsiteY129" fmla="*/ 872477 h 4135471"/>
                <a:gd name="connsiteX130" fmla="*/ 2334389 w 2854049"/>
                <a:gd name="connsiteY130" fmla="*/ 1316747 h 4135471"/>
                <a:gd name="connsiteX131" fmla="*/ 2850702 w 2854049"/>
                <a:gd name="connsiteY131" fmla="*/ 1256710 h 4135471"/>
                <a:gd name="connsiteX132" fmla="*/ 2851858 w 2854049"/>
                <a:gd name="connsiteY132" fmla="*/ 1288484 h 4135471"/>
                <a:gd name="connsiteX133" fmla="*/ 2854049 w 2854049"/>
                <a:gd name="connsiteY133" fmla="*/ 1252639 h 4135471"/>
                <a:gd name="connsiteX134" fmla="*/ 2852109 w 2854049"/>
                <a:gd name="connsiteY134" fmla="*/ 1156435 h 4135471"/>
                <a:gd name="connsiteX135" fmla="*/ 2845318 w 2854049"/>
                <a:gd name="connsiteY135" fmla="*/ 1062236 h 4135471"/>
                <a:gd name="connsiteX136" fmla="*/ 2830767 w 2854049"/>
                <a:gd name="connsiteY136" fmla="*/ 971045 h 4135471"/>
                <a:gd name="connsiteX137" fmla="*/ 2811365 w 2854049"/>
                <a:gd name="connsiteY137" fmla="*/ 881857 h 4135471"/>
                <a:gd name="connsiteX138" fmla="*/ 2787112 w 2854049"/>
                <a:gd name="connsiteY138" fmla="*/ 799684 h 4135471"/>
                <a:gd name="connsiteX139" fmla="*/ 2759950 w 2854049"/>
                <a:gd name="connsiteY139" fmla="*/ 724526 h 4135471"/>
                <a:gd name="connsiteX140" fmla="*/ 2728906 w 2854049"/>
                <a:gd name="connsiteY140" fmla="*/ 657385 h 4135471"/>
                <a:gd name="connsiteX141" fmla="*/ 2682340 w 2854049"/>
                <a:gd name="connsiteY141" fmla="*/ 577215 h 4135471"/>
                <a:gd name="connsiteX142" fmla="*/ 2631895 w 2854049"/>
                <a:gd name="connsiteY142" fmla="*/ 501055 h 4135471"/>
                <a:gd name="connsiteX143" fmla="*/ 2574659 w 2854049"/>
                <a:gd name="connsiteY143" fmla="*/ 429907 h 4135471"/>
                <a:gd name="connsiteX144" fmla="*/ 2513543 w 2854049"/>
                <a:gd name="connsiteY144" fmla="*/ 361762 h 4135471"/>
                <a:gd name="connsiteX145" fmla="*/ 2446606 w 2854049"/>
                <a:gd name="connsiteY145" fmla="*/ 300634 h 4135471"/>
                <a:gd name="connsiteX146" fmla="*/ 2371907 w 2854049"/>
                <a:gd name="connsiteY146" fmla="*/ 243513 h 4135471"/>
                <a:gd name="connsiteX147" fmla="*/ 2294299 w 2854049"/>
                <a:gd name="connsiteY147" fmla="*/ 192406 h 4135471"/>
                <a:gd name="connsiteX148" fmla="*/ 2211840 w 2854049"/>
                <a:gd name="connsiteY148" fmla="*/ 147311 h 4135471"/>
                <a:gd name="connsiteX149" fmla="*/ 2121620 w 2854049"/>
                <a:gd name="connsiteY149" fmla="*/ 109230 h 4135471"/>
                <a:gd name="connsiteX150" fmla="*/ 2028490 w 2854049"/>
                <a:gd name="connsiteY150" fmla="*/ 74157 h 4135471"/>
                <a:gd name="connsiteX151" fmla="*/ 1927599 w 2854049"/>
                <a:gd name="connsiteY151" fmla="*/ 47099 h 4135471"/>
                <a:gd name="connsiteX152" fmla="*/ 1821858 w 2854049"/>
                <a:gd name="connsiteY152" fmla="*/ 25053 h 4135471"/>
                <a:gd name="connsiteX153" fmla="*/ 1711265 w 2854049"/>
                <a:gd name="connsiteY153" fmla="*/ 10021 h 4135471"/>
                <a:gd name="connsiteX154" fmla="*/ 1594853 w 2854049"/>
                <a:gd name="connsiteY154" fmla="*/ 1002 h 413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854049" h="4135471">
                  <a:moveTo>
                    <a:pt x="1696267" y="3431657"/>
                  </a:moveTo>
                  <a:cubicBezTo>
                    <a:pt x="1501914" y="3431657"/>
                    <a:pt x="1344360" y="3589211"/>
                    <a:pt x="1344360" y="3783564"/>
                  </a:cubicBezTo>
                  <a:cubicBezTo>
                    <a:pt x="1344360" y="3977917"/>
                    <a:pt x="1501914" y="4135471"/>
                    <a:pt x="1696267" y="4135471"/>
                  </a:cubicBezTo>
                  <a:cubicBezTo>
                    <a:pt x="1890620" y="4135471"/>
                    <a:pt x="2048174" y="3977917"/>
                    <a:pt x="2048174" y="3783564"/>
                  </a:cubicBezTo>
                  <a:cubicBezTo>
                    <a:pt x="2048174" y="3589211"/>
                    <a:pt x="1890620" y="3431657"/>
                    <a:pt x="1696267" y="3431657"/>
                  </a:cubicBezTo>
                  <a:close/>
                  <a:moveTo>
                    <a:pt x="1470680" y="0"/>
                  </a:moveTo>
                  <a:lnTo>
                    <a:pt x="1360088" y="9020"/>
                  </a:lnTo>
                  <a:lnTo>
                    <a:pt x="1082638" y="72152"/>
                  </a:lnTo>
                  <a:lnTo>
                    <a:pt x="1000179" y="103217"/>
                  </a:lnTo>
                  <a:lnTo>
                    <a:pt x="918691" y="138291"/>
                  </a:lnTo>
                  <a:lnTo>
                    <a:pt x="839141" y="180379"/>
                  </a:lnTo>
                  <a:lnTo>
                    <a:pt x="765414" y="227479"/>
                  </a:lnTo>
                  <a:lnTo>
                    <a:pt x="694595" y="280591"/>
                  </a:lnTo>
                  <a:lnTo>
                    <a:pt x="629599" y="338714"/>
                  </a:lnTo>
                  <a:lnTo>
                    <a:pt x="569452" y="401847"/>
                  </a:lnTo>
                  <a:lnTo>
                    <a:pt x="515126" y="470992"/>
                  </a:lnTo>
                  <a:lnTo>
                    <a:pt x="467591" y="544147"/>
                  </a:lnTo>
                  <a:lnTo>
                    <a:pt x="426847" y="622311"/>
                  </a:lnTo>
                  <a:lnTo>
                    <a:pt x="392893" y="706488"/>
                  </a:lnTo>
                  <a:lnTo>
                    <a:pt x="338568" y="937976"/>
                  </a:lnTo>
                  <a:lnTo>
                    <a:pt x="333717" y="994094"/>
                  </a:lnTo>
                  <a:lnTo>
                    <a:pt x="331776" y="1047206"/>
                  </a:lnTo>
                  <a:lnTo>
                    <a:pt x="333717" y="1096308"/>
                  </a:lnTo>
                  <a:lnTo>
                    <a:pt x="334686" y="1145413"/>
                  </a:lnTo>
                  <a:lnTo>
                    <a:pt x="334686" y="1191509"/>
                  </a:lnTo>
                  <a:lnTo>
                    <a:pt x="329836" y="1234599"/>
                  </a:lnTo>
                  <a:lnTo>
                    <a:pt x="315284" y="1278693"/>
                  </a:lnTo>
                  <a:lnTo>
                    <a:pt x="289092" y="1331805"/>
                  </a:lnTo>
                  <a:lnTo>
                    <a:pt x="257078" y="1380908"/>
                  </a:lnTo>
                  <a:lnTo>
                    <a:pt x="222155" y="1423998"/>
                  </a:lnTo>
                  <a:lnTo>
                    <a:pt x="185291" y="1468092"/>
                  </a:lnTo>
                  <a:lnTo>
                    <a:pt x="146487" y="1508176"/>
                  </a:lnTo>
                  <a:lnTo>
                    <a:pt x="107683" y="1548261"/>
                  </a:lnTo>
                  <a:lnTo>
                    <a:pt x="70819" y="1592354"/>
                  </a:lnTo>
                  <a:lnTo>
                    <a:pt x="58206" y="1604378"/>
                  </a:lnTo>
                  <a:lnTo>
                    <a:pt x="42684" y="1619410"/>
                  </a:lnTo>
                  <a:lnTo>
                    <a:pt x="26193" y="1637448"/>
                  </a:lnTo>
                  <a:lnTo>
                    <a:pt x="12611" y="1655486"/>
                  </a:lnTo>
                  <a:lnTo>
                    <a:pt x="3882" y="1677533"/>
                  </a:lnTo>
                  <a:lnTo>
                    <a:pt x="0" y="1701583"/>
                  </a:lnTo>
                  <a:lnTo>
                    <a:pt x="4851" y="1726636"/>
                  </a:lnTo>
                  <a:lnTo>
                    <a:pt x="17462" y="1750687"/>
                  </a:lnTo>
                  <a:lnTo>
                    <a:pt x="38806" y="1770728"/>
                  </a:lnTo>
                  <a:lnTo>
                    <a:pt x="63057" y="1784759"/>
                  </a:lnTo>
                  <a:lnTo>
                    <a:pt x="93130" y="1797786"/>
                  </a:lnTo>
                  <a:lnTo>
                    <a:pt x="125143" y="1808809"/>
                  </a:lnTo>
                  <a:lnTo>
                    <a:pt x="157158" y="1819833"/>
                  </a:lnTo>
                  <a:lnTo>
                    <a:pt x="188201" y="1830855"/>
                  </a:lnTo>
                  <a:lnTo>
                    <a:pt x="218273" y="1843883"/>
                  </a:lnTo>
                  <a:lnTo>
                    <a:pt x="245437" y="1857912"/>
                  </a:lnTo>
                  <a:lnTo>
                    <a:pt x="264839" y="1875951"/>
                  </a:lnTo>
                  <a:lnTo>
                    <a:pt x="259018" y="1900001"/>
                  </a:lnTo>
                  <a:lnTo>
                    <a:pt x="248347" y="1922047"/>
                  </a:lnTo>
                  <a:lnTo>
                    <a:pt x="237676" y="1945097"/>
                  </a:lnTo>
                  <a:lnTo>
                    <a:pt x="226035" y="1967142"/>
                  </a:lnTo>
                  <a:lnTo>
                    <a:pt x="215364" y="1989189"/>
                  </a:lnTo>
                  <a:lnTo>
                    <a:pt x="207602" y="2011236"/>
                  </a:lnTo>
                  <a:lnTo>
                    <a:pt x="204693" y="2031277"/>
                  </a:lnTo>
                  <a:lnTo>
                    <a:pt x="206633" y="2053324"/>
                  </a:lnTo>
                  <a:lnTo>
                    <a:pt x="217304" y="2073366"/>
                  </a:lnTo>
                  <a:lnTo>
                    <a:pt x="236706" y="2093409"/>
                  </a:lnTo>
                  <a:lnTo>
                    <a:pt x="264839" y="2113450"/>
                  </a:lnTo>
                  <a:lnTo>
                    <a:pt x="259018" y="2129483"/>
                  </a:lnTo>
                  <a:lnTo>
                    <a:pt x="250288" y="2145517"/>
                  </a:lnTo>
                  <a:lnTo>
                    <a:pt x="243497" y="2164557"/>
                  </a:lnTo>
                  <a:lnTo>
                    <a:pt x="241557" y="2184601"/>
                  </a:lnTo>
                  <a:lnTo>
                    <a:pt x="245437" y="2204642"/>
                  </a:lnTo>
                  <a:lnTo>
                    <a:pt x="256109" y="2222680"/>
                  </a:lnTo>
                  <a:lnTo>
                    <a:pt x="269690" y="2236709"/>
                  </a:lnTo>
                  <a:lnTo>
                    <a:pt x="287151" y="2249737"/>
                  </a:lnTo>
                  <a:lnTo>
                    <a:pt x="304613" y="2258756"/>
                  </a:lnTo>
                  <a:lnTo>
                    <a:pt x="321105" y="2269780"/>
                  </a:lnTo>
                  <a:lnTo>
                    <a:pt x="336627" y="2284810"/>
                  </a:lnTo>
                  <a:lnTo>
                    <a:pt x="345358" y="2300845"/>
                  </a:lnTo>
                  <a:lnTo>
                    <a:pt x="354089" y="2329906"/>
                  </a:lnTo>
                  <a:lnTo>
                    <a:pt x="354089" y="2362976"/>
                  </a:lnTo>
                  <a:lnTo>
                    <a:pt x="351179" y="2394041"/>
                  </a:lnTo>
                  <a:lnTo>
                    <a:pt x="343417" y="2426108"/>
                  </a:lnTo>
                  <a:lnTo>
                    <a:pt x="336627" y="2457173"/>
                  </a:lnTo>
                  <a:lnTo>
                    <a:pt x="331776" y="2485233"/>
                  </a:lnTo>
                  <a:lnTo>
                    <a:pt x="327896" y="2525318"/>
                  </a:lnTo>
                  <a:lnTo>
                    <a:pt x="331776" y="2561393"/>
                  </a:lnTo>
                  <a:lnTo>
                    <a:pt x="342447" y="2594464"/>
                  </a:lnTo>
                  <a:lnTo>
                    <a:pt x="356029" y="2623524"/>
                  </a:lnTo>
                  <a:lnTo>
                    <a:pt x="375432" y="2646572"/>
                  </a:lnTo>
                  <a:lnTo>
                    <a:pt x="400654" y="2668619"/>
                  </a:lnTo>
                  <a:lnTo>
                    <a:pt x="424906" y="2686657"/>
                  </a:lnTo>
                  <a:lnTo>
                    <a:pt x="453040" y="2701688"/>
                  </a:lnTo>
                  <a:lnTo>
                    <a:pt x="481173" y="2714717"/>
                  </a:lnTo>
                  <a:lnTo>
                    <a:pt x="509306" y="2721731"/>
                  </a:lnTo>
                  <a:lnTo>
                    <a:pt x="560721" y="2730751"/>
                  </a:lnTo>
                  <a:lnTo>
                    <a:pt x="615047" y="2734758"/>
                  </a:lnTo>
                  <a:lnTo>
                    <a:pt x="672284" y="2732755"/>
                  </a:lnTo>
                  <a:lnTo>
                    <a:pt x="728550" y="2726742"/>
                  </a:lnTo>
                  <a:lnTo>
                    <a:pt x="784816" y="2719726"/>
                  </a:lnTo>
                  <a:lnTo>
                    <a:pt x="838171" y="2708704"/>
                  </a:lnTo>
                  <a:lnTo>
                    <a:pt x="885706" y="2695677"/>
                  </a:lnTo>
                  <a:lnTo>
                    <a:pt x="927421" y="2681646"/>
                  </a:lnTo>
                  <a:lnTo>
                    <a:pt x="944882" y="2675633"/>
                  </a:lnTo>
                  <a:lnTo>
                    <a:pt x="968165" y="2668619"/>
                  </a:lnTo>
                  <a:lnTo>
                    <a:pt x="993388" y="2661605"/>
                  </a:lnTo>
                  <a:lnTo>
                    <a:pt x="1019581" y="2654590"/>
                  </a:lnTo>
                  <a:lnTo>
                    <a:pt x="1047714" y="2650582"/>
                  </a:lnTo>
                  <a:lnTo>
                    <a:pt x="1075847" y="2648577"/>
                  </a:lnTo>
                  <a:lnTo>
                    <a:pt x="1100100" y="2652585"/>
                  </a:lnTo>
                  <a:lnTo>
                    <a:pt x="1121442" y="2661605"/>
                  </a:lnTo>
                  <a:lnTo>
                    <a:pt x="1140844" y="2679643"/>
                  </a:lnTo>
                  <a:lnTo>
                    <a:pt x="1158306" y="2708704"/>
                  </a:lnTo>
                  <a:lnTo>
                    <a:pt x="1174797" y="2745782"/>
                  </a:lnTo>
                  <a:lnTo>
                    <a:pt x="1190319" y="2788872"/>
                  </a:lnTo>
                  <a:lnTo>
                    <a:pt x="1202931" y="2837975"/>
                  </a:lnTo>
                  <a:lnTo>
                    <a:pt x="1215541" y="2889083"/>
                  </a:lnTo>
                  <a:lnTo>
                    <a:pt x="1226212" y="2942195"/>
                  </a:lnTo>
                  <a:lnTo>
                    <a:pt x="1235914" y="2996309"/>
                  </a:lnTo>
                  <a:lnTo>
                    <a:pt x="1245616" y="3049421"/>
                  </a:lnTo>
                  <a:lnTo>
                    <a:pt x="1252407" y="3098524"/>
                  </a:lnTo>
                  <a:lnTo>
                    <a:pt x="1261138" y="3144621"/>
                  </a:lnTo>
                  <a:lnTo>
                    <a:pt x="1267927" y="3182701"/>
                  </a:lnTo>
                  <a:lnTo>
                    <a:pt x="1273749" y="3215771"/>
                  </a:lnTo>
                  <a:lnTo>
                    <a:pt x="1405683" y="3238820"/>
                  </a:lnTo>
                  <a:lnTo>
                    <a:pt x="1539558" y="3251847"/>
                  </a:lnTo>
                  <a:lnTo>
                    <a:pt x="1677312" y="3253851"/>
                  </a:lnTo>
                  <a:lnTo>
                    <a:pt x="1817977" y="3246837"/>
                  </a:lnTo>
                  <a:lnTo>
                    <a:pt x="1963493" y="3226793"/>
                  </a:lnTo>
                  <a:lnTo>
                    <a:pt x="1998071" y="3220300"/>
                  </a:lnTo>
                  <a:lnTo>
                    <a:pt x="1972544" y="2990832"/>
                  </a:lnTo>
                  <a:cubicBezTo>
                    <a:pt x="1951990" y="2824419"/>
                    <a:pt x="1923973" y="2664322"/>
                    <a:pt x="1866104" y="2529483"/>
                  </a:cubicBezTo>
                  <a:cubicBezTo>
                    <a:pt x="1798827" y="2378364"/>
                    <a:pt x="1318234" y="2057324"/>
                    <a:pt x="1085631" y="1773024"/>
                  </a:cubicBezTo>
                  <a:cubicBezTo>
                    <a:pt x="1039452" y="1683967"/>
                    <a:pt x="924385" y="1218329"/>
                    <a:pt x="1277747" y="968535"/>
                  </a:cubicBezTo>
                  <a:cubicBezTo>
                    <a:pt x="1430175" y="835482"/>
                    <a:pt x="1702005" y="831017"/>
                    <a:pt x="1914134" y="872477"/>
                  </a:cubicBezTo>
                  <a:cubicBezTo>
                    <a:pt x="2031257" y="905756"/>
                    <a:pt x="2240228" y="1053847"/>
                    <a:pt x="2334389" y="1316747"/>
                  </a:cubicBezTo>
                  <a:lnTo>
                    <a:pt x="2850702" y="1256710"/>
                  </a:lnTo>
                  <a:lnTo>
                    <a:pt x="2851858" y="1288484"/>
                  </a:lnTo>
                  <a:lnTo>
                    <a:pt x="2854049" y="1252639"/>
                  </a:lnTo>
                  <a:lnTo>
                    <a:pt x="2852109" y="1156435"/>
                  </a:lnTo>
                  <a:lnTo>
                    <a:pt x="2845318" y="1062236"/>
                  </a:lnTo>
                  <a:lnTo>
                    <a:pt x="2830767" y="971045"/>
                  </a:lnTo>
                  <a:lnTo>
                    <a:pt x="2811365" y="881857"/>
                  </a:lnTo>
                  <a:lnTo>
                    <a:pt x="2787112" y="799684"/>
                  </a:lnTo>
                  <a:lnTo>
                    <a:pt x="2759950" y="724526"/>
                  </a:lnTo>
                  <a:lnTo>
                    <a:pt x="2728906" y="657385"/>
                  </a:lnTo>
                  <a:lnTo>
                    <a:pt x="2682340" y="577215"/>
                  </a:lnTo>
                  <a:lnTo>
                    <a:pt x="2631895" y="501055"/>
                  </a:lnTo>
                  <a:lnTo>
                    <a:pt x="2574659" y="429907"/>
                  </a:lnTo>
                  <a:lnTo>
                    <a:pt x="2513543" y="361762"/>
                  </a:lnTo>
                  <a:lnTo>
                    <a:pt x="2446606" y="300634"/>
                  </a:lnTo>
                  <a:lnTo>
                    <a:pt x="2371907" y="243513"/>
                  </a:lnTo>
                  <a:lnTo>
                    <a:pt x="2294299" y="192406"/>
                  </a:lnTo>
                  <a:lnTo>
                    <a:pt x="2211840" y="147311"/>
                  </a:lnTo>
                  <a:lnTo>
                    <a:pt x="2121620" y="109230"/>
                  </a:lnTo>
                  <a:lnTo>
                    <a:pt x="2028490" y="74157"/>
                  </a:lnTo>
                  <a:lnTo>
                    <a:pt x="1927599" y="47099"/>
                  </a:lnTo>
                  <a:lnTo>
                    <a:pt x="1821858" y="25053"/>
                  </a:lnTo>
                  <a:lnTo>
                    <a:pt x="1711265" y="10021"/>
                  </a:lnTo>
                  <a:lnTo>
                    <a:pt x="1594853" y="10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1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3DB0BB5A-99ED-43D3-9770-70D9CC0E5168}"/>
                </a:ext>
              </a:extLst>
            </p:cNvPr>
            <p:cNvSpPr/>
            <p:nvPr/>
          </p:nvSpPr>
          <p:spPr>
            <a:xfrm flipH="1">
              <a:off x="1105009" y="665240"/>
              <a:ext cx="3688534" cy="2409764"/>
            </a:xfrm>
            <a:custGeom>
              <a:avLst/>
              <a:gdLst>
                <a:gd name="connsiteX0" fmla="*/ 1547519 w 3095038"/>
                <a:gd name="connsiteY0" fmla="*/ 0 h 2022026"/>
                <a:gd name="connsiteX1" fmla="*/ 3095038 w 3095038"/>
                <a:gd name="connsiteY1" fmla="*/ 627509 h 2022026"/>
                <a:gd name="connsiteX2" fmla="*/ 2825277 w 3095038"/>
                <a:gd name="connsiteY2" fmla="*/ 736897 h 2022026"/>
                <a:gd name="connsiteX3" fmla="*/ 2825277 w 3095038"/>
                <a:gd name="connsiteY3" fmla="*/ 1583608 h 2022026"/>
                <a:gd name="connsiteX4" fmla="*/ 2829142 w 3095038"/>
                <a:gd name="connsiteY4" fmla="*/ 1585209 h 2022026"/>
                <a:gd name="connsiteX5" fmla="*/ 2841509 w 3095038"/>
                <a:gd name="connsiteY5" fmla="*/ 1615067 h 2022026"/>
                <a:gd name="connsiteX6" fmla="*/ 2829142 w 3095038"/>
                <a:gd name="connsiteY6" fmla="*/ 1644926 h 2022026"/>
                <a:gd name="connsiteX7" fmla="*/ 2826092 w 3095038"/>
                <a:gd name="connsiteY7" fmla="*/ 1646189 h 2022026"/>
                <a:gd name="connsiteX8" fmla="*/ 2876626 w 3095038"/>
                <a:gd name="connsiteY8" fmla="*/ 2022026 h 2022026"/>
                <a:gd name="connsiteX9" fmla="*/ 2721940 w 3095038"/>
                <a:gd name="connsiteY9" fmla="*/ 2022026 h 2022026"/>
                <a:gd name="connsiteX10" fmla="*/ 2772475 w 3095038"/>
                <a:gd name="connsiteY10" fmla="*/ 1646189 h 2022026"/>
                <a:gd name="connsiteX11" fmla="*/ 2769425 w 3095038"/>
                <a:gd name="connsiteY11" fmla="*/ 1644926 h 2022026"/>
                <a:gd name="connsiteX12" fmla="*/ 2757057 w 3095038"/>
                <a:gd name="connsiteY12" fmla="*/ 1615067 h 2022026"/>
                <a:gd name="connsiteX13" fmla="*/ 2769425 w 3095038"/>
                <a:gd name="connsiteY13" fmla="*/ 1585209 h 2022026"/>
                <a:gd name="connsiteX14" fmla="*/ 2773289 w 3095038"/>
                <a:gd name="connsiteY14" fmla="*/ 1583608 h 2022026"/>
                <a:gd name="connsiteX15" fmla="*/ 2773289 w 3095038"/>
                <a:gd name="connsiteY15" fmla="*/ 757978 h 2022026"/>
                <a:gd name="connsiteX16" fmla="*/ 2747752 w 3095038"/>
                <a:gd name="connsiteY16" fmla="*/ 768333 h 2022026"/>
                <a:gd name="connsiteX17" fmla="*/ 2473970 w 3095038"/>
                <a:gd name="connsiteY17" fmla="*/ 981499 h 2022026"/>
                <a:gd name="connsiteX18" fmla="*/ 2473970 w 3095038"/>
                <a:gd name="connsiteY18" fmla="*/ 1333096 h 2022026"/>
                <a:gd name="connsiteX19" fmla="*/ 1442377 w 3095038"/>
                <a:gd name="connsiteY19" fmla="*/ 1553521 h 2022026"/>
                <a:gd name="connsiteX20" fmla="*/ 628675 w 3095038"/>
                <a:gd name="connsiteY20" fmla="*/ 1422110 h 2022026"/>
                <a:gd name="connsiteX21" fmla="*/ 635755 w 3095038"/>
                <a:gd name="connsiteY21" fmla="*/ 1406334 h 2022026"/>
                <a:gd name="connsiteX22" fmla="*/ 621068 w 3095038"/>
                <a:gd name="connsiteY22" fmla="*/ 1402746 h 2022026"/>
                <a:gd name="connsiteX23" fmla="*/ 621068 w 3095038"/>
                <a:gd name="connsiteY23" fmla="*/ 981499 h 2022026"/>
                <a:gd name="connsiteX24" fmla="*/ 0 w 3095038"/>
                <a:gd name="connsiteY24" fmla="*/ 627509 h 202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095038" h="2022026">
                  <a:moveTo>
                    <a:pt x="1547519" y="0"/>
                  </a:moveTo>
                  <a:lnTo>
                    <a:pt x="3095038" y="627509"/>
                  </a:lnTo>
                  <a:lnTo>
                    <a:pt x="2825277" y="736897"/>
                  </a:lnTo>
                  <a:lnTo>
                    <a:pt x="2825277" y="1583608"/>
                  </a:lnTo>
                  <a:lnTo>
                    <a:pt x="2829142" y="1585209"/>
                  </a:lnTo>
                  <a:cubicBezTo>
                    <a:pt x="2836783" y="1592850"/>
                    <a:pt x="2841509" y="1603406"/>
                    <a:pt x="2841509" y="1615067"/>
                  </a:cubicBezTo>
                  <a:cubicBezTo>
                    <a:pt x="2841509" y="1626728"/>
                    <a:pt x="2836783" y="1637284"/>
                    <a:pt x="2829142" y="1644926"/>
                  </a:cubicBezTo>
                  <a:lnTo>
                    <a:pt x="2826092" y="1646189"/>
                  </a:lnTo>
                  <a:lnTo>
                    <a:pt x="2876626" y="2022026"/>
                  </a:lnTo>
                  <a:lnTo>
                    <a:pt x="2721940" y="2022026"/>
                  </a:lnTo>
                  <a:lnTo>
                    <a:pt x="2772475" y="1646189"/>
                  </a:lnTo>
                  <a:lnTo>
                    <a:pt x="2769425" y="1644926"/>
                  </a:lnTo>
                  <a:cubicBezTo>
                    <a:pt x="2761784" y="1637284"/>
                    <a:pt x="2757057" y="1626728"/>
                    <a:pt x="2757057" y="1615067"/>
                  </a:cubicBezTo>
                  <a:cubicBezTo>
                    <a:pt x="2757057" y="1603406"/>
                    <a:pt x="2761784" y="1592850"/>
                    <a:pt x="2769425" y="1585209"/>
                  </a:cubicBezTo>
                  <a:lnTo>
                    <a:pt x="2773289" y="1583608"/>
                  </a:lnTo>
                  <a:lnTo>
                    <a:pt x="2773289" y="757978"/>
                  </a:lnTo>
                  <a:lnTo>
                    <a:pt x="2747752" y="768333"/>
                  </a:lnTo>
                  <a:lnTo>
                    <a:pt x="2473970" y="981499"/>
                  </a:lnTo>
                  <a:lnTo>
                    <a:pt x="2473970" y="1333096"/>
                  </a:lnTo>
                  <a:cubicBezTo>
                    <a:pt x="2176456" y="1474039"/>
                    <a:pt x="1822001" y="1553521"/>
                    <a:pt x="1442377" y="1553521"/>
                  </a:cubicBezTo>
                  <a:cubicBezTo>
                    <a:pt x="1151810" y="1553521"/>
                    <a:pt x="875988" y="1506956"/>
                    <a:pt x="628675" y="1422110"/>
                  </a:cubicBezTo>
                  <a:cubicBezTo>
                    <a:pt x="630298" y="1416654"/>
                    <a:pt x="632987" y="1411486"/>
                    <a:pt x="635755" y="1406334"/>
                  </a:cubicBezTo>
                  <a:cubicBezTo>
                    <a:pt x="631035" y="1404608"/>
                    <a:pt x="626049" y="1403669"/>
                    <a:pt x="621068" y="1402746"/>
                  </a:cubicBezTo>
                  <a:lnTo>
                    <a:pt x="621068" y="981499"/>
                  </a:lnTo>
                  <a:lnTo>
                    <a:pt x="0" y="62750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F4AF595E-C5D0-4E2E-8008-6C247565A08C}"/>
              </a:ext>
            </a:extLst>
          </p:cNvPr>
          <p:cNvSpPr txBox="1"/>
          <p:nvPr/>
        </p:nvSpPr>
        <p:spPr>
          <a:xfrm>
            <a:off x="6478132" y="1972407"/>
            <a:ext cx="48509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It is an interconnected web of nodes ,which are called neurons ,and the edges that join them together.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ABDFA81E-E3FC-4EEE-9F4A-133D44525D6C}"/>
              </a:ext>
            </a:extLst>
          </p:cNvPr>
          <p:cNvSpPr txBox="1"/>
          <p:nvPr/>
        </p:nvSpPr>
        <p:spPr>
          <a:xfrm>
            <a:off x="5759506" y="589351"/>
            <a:ext cx="5569540" cy="553998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US" altLang="ko-KR" sz="3600" dirty="0" smtClean="0">
                <a:latin typeface="+mj-lt"/>
                <a:cs typeface="Arial" pitchFamily="34" charset="0"/>
              </a:rPr>
              <a:t>What is Neural Networks ?</a:t>
            </a:r>
            <a:endParaRPr lang="ko-KR" altLang="en-US" sz="3600" dirty="0">
              <a:latin typeface="+mj-lt"/>
              <a:cs typeface="Arial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FF827904-26E2-404D-A7F5-1C66A6649FC0}"/>
              </a:ext>
            </a:extLst>
          </p:cNvPr>
          <p:cNvSpPr/>
          <p:nvPr/>
        </p:nvSpPr>
        <p:spPr>
          <a:xfrm>
            <a:off x="5838176" y="1972408"/>
            <a:ext cx="613801" cy="92333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1</a:t>
            </a:r>
            <a:endParaRPr lang="en-US" sz="2800" b="1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856D99D1-3712-4CF7-B862-CADCDFAE0C04}"/>
              </a:ext>
            </a:extLst>
          </p:cNvPr>
          <p:cNvSpPr/>
          <p:nvPr/>
        </p:nvSpPr>
        <p:spPr>
          <a:xfrm>
            <a:off x="5838176" y="3104551"/>
            <a:ext cx="613801" cy="120032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2</a:t>
            </a:r>
            <a:endParaRPr lang="en-US" sz="2800" b="1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942C1890-2F35-44C8-A102-2818DB99D267}"/>
              </a:ext>
            </a:extLst>
          </p:cNvPr>
          <p:cNvSpPr/>
          <p:nvPr/>
        </p:nvSpPr>
        <p:spPr>
          <a:xfrm>
            <a:off x="5838177" y="4518133"/>
            <a:ext cx="613800" cy="64633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3</a:t>
            </a:r>
            <a:endParaRPr lang="en-US" sz="2800" b="1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42844DAE-4023-4E06-8AFF-B5C155740B80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F4AF595E-C5D0-4E2E-8008-6C247565A08C}"/>
              </a:ext>
            </a:extLst>
          </p:cNvPr>
          <p:cNvSpPr txBox="1"/>
          <p:nvPr/>
        </p:nvSpPr>
        <p:spPr>
          <a:xfrm>
            <a:off x="6478132" y="3108990"/>
            <a:ext cx="48509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A Neural Network main function is to receive a set of inputs perform progressively complex calculations , and then use the output to solve the problem.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F4AF595E-C5D0-4E2E-8008-6C247565A08C}"/>
              </a:ext>
            </a:extLst>
          </p:cNvPr>
          <p:cNvSpPr txBox="1"/>
          <p:nvPr/>
        </p:nvSpPr>
        <p:spPr>
          <a:xfrm>
            <a:off x="6451977" y="5373278"/>
            <a:ext cx="4850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It is mainly used for : Classification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, Prediction and Clustering </a:t>
            </a:r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.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Rectangle: Rounded Corners 36">
            <a:extLst>
              <a:ext uri="{FF2B5EF4-FFF2-40B4-BE49-F238E27FC236}">
                <a16:creationId xmlns:a16="http://schemas.microsoft.com/office/drawing/2014/main" xmlns="" id="{942C1890-2F35-44C8-A102-2818DB99D267}"/>
              </a:ext>
            </a:extLst>
          </p:cNvPr>
          <p:cNvSpPr/>
          <p:nvPr/>
        </p:nvSpPr>
        <p:spPr>
          <a:xfrm>
            <a:off x="5838177" y="5373278"/>
            <a:ext cx="613800" cy="6463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4</a:t>
            </a:r>
            <a:endParaRPr lang="en-US" sz="28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F4AF595E-C5D0-4E2E-8008-6C247565A08C}"/>
              </a:ext>
            </a:extLst>
          </p:cNvPr>
          <p:cNvSpPr txBox="1"/>
          <p:nvPr/>
        </p:nvSpPr>
        <p:spPr>
          <a:xfrm>
            <a:off x="6478132" y="4527747"/>
            <a:ext cx="4850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It has so many types most common are : </a:t>
            </a:r>
            <a:r>
              <a:rPr lang="en-US" altLang="ko-KR" b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RNN</a:t>
            </a:r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and </a:t>
            </a:r>
            <a:r>
              <a:rPr lang="en-US" altLang="ko-KR" b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CNN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76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4B0FF5B-5857-4DD2-8316-525F7AB76D4C}"/>
              </a:ext>
            </a:extLst>
          </p:cNvPr>
          <p:cNvGrpSpPr/>
          <p:nvPr/>
        </p:nvGrpSpPr>
        <p:grpSpPr>
          <a:xfrm>
            <a:off x="5207975" y="2573079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5376382" y="2598580"/>
            <a:ext cx="503074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/>
                </a:solidFill>
                <a:cs typeface="Arial" pitchFamily="34" charset="0"/>
              </a:rPr>
              <a:t>Neural Network Structure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Block Arc 41">
            <a:extLst>
              <a:ext uri="{FF2B5EF4-FFF2-40B4-BE49-F238E27FC236}">
                <a16:creationId xmlns:a16="http://schemas.microsoft.com/office/drawing/2014/main" xmlns="" id="{36DCD789-FED8-401C-8C81-CF9F331DAB6D}"/>
              </a:ext>
            </a:extLst>
          </p:cNvPr>
          <p:cNvSpPr/>
          <p:nvPr/>
        </p:nvSpPr>
        <p:spPr>
          <a:xfrm>
            <a:off x="10407123" y="2725232"/>
            <a:ext cx="1389926" cy="1407536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67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NN LAYERS AND COMPONENTS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433"/>
            <a:ext cx="7739489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42" y="1524433"/>
            <a:ext cx="39663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54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EX: CAT RECOGNITION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017" y="2418678"/>
            <a:ext cx="5450983" cy="22299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6741017" cy="404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4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FORWARD PROP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610" y="1302262"/>
            <a:ext cx="4378779" cy="4877659"/>
          </a:xfrm>
        </p:spPr>
      </p:pic>
    </p:spTree>
    <p:extLst>
      <p:ext uri="{BB962C8B-B14F-4D97-AF65-F5344CB8AC3E}">
        <p14:creationId xmlns:p14="http://schemas.microsoft.com/office/powerpoint/2010/main" val="33049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BACKWARD PROP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403" y="2087713"/>
            <a:ext cx="4825397" cy="389841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3134"/>
            <a:ext cx="5690093" cy="426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6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4B0FF5B-5857-4DD2-8316-525F7AB76D4C}"/>
              </a:ext>
            </a:extLst>
          </p:cNvPr>
          <p:cNvGrpSpPr/>
          <p:nvPr/>
        </p:nvGrpSpPr>
        <p:grpSpPr>
          <a:xfrm>
            <a:off x="5207975" y="2573079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5376382" y="2598580"/>
            <a:ext cx="503074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/>
                </a:solidFill>
                <a:cs typeface="Arial" pitchFamily="34" charset="0"/>
              </a:rPr>
              <a:t>Neural Network Applications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Block Arc 41">
            <a:extLst>
              <a:ext uri="{FF2B5EF4-FFF2-40B4-BE49-F238E27FC236}">
                <a16:creationId xmlns:a16="http://schemas.microsoft.com/office/drawing/2014/main" xmlns="" id="{36DCD789-FED8-401C-8C81-CF9F331DAB6D}"/>
              </a:ext>
            </a:extLst>
          </p:cNvPr>
          <p:cNvSpPr/>
          <p:nvPr/>
        </p:nvSpPr>
        <p:spPr>
          <a:xfrm>
            <a:off x="10407123" y="2725232"/>
            <a:ext cx="1389926" cy="1407536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4813</TotalTime>
  <Words>285</Words>
  <Application>Microsoft Office PowerPoint</Application>
  <PresentationFormat>Widescreen</PresentationFormat>
  <Paragraphs>69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 Unicode MS</vt:lpstr>
      <vt:lpstr>Arial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NN LAYERS AND COMPONENTS</vt:lpstr>
      <vt:lpstr>EX: CAT RECOGNITION</vt:lpstr>
      <vt:lpstr>FORWARD PROP</vt:lpstr>
      <vt:lpstr>BACKWARD PROP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User</cp:lastModifiedBy>
  <cp:revision>124</cp:revision>
  <dcterms:created xsi:type="dcterms:W3CDTF">2018-04-24T17:14:44Z</dcterms:created>
  <dcterms:modified xsi:type="dcterms:W3CDTF">2019-04-16T17:57:35Z</dcterms:modified>
</cp:coreProperties>
</file>